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38"/>
  </p:notesMasterIdLst>
  <p:sldIdLst>
    <p:sldId id="256" r:id="rId5"/>
    <p:sldId id="257" r:id="rId6"/>
    <p:sldId id="258" r:id="rId7"/>
    <p:sldId id="260" r:id="rId8"/>
    <p:sldId id="273" r:id="rId9"/>
    <p:sldId id="858" r:id="rId10"/>
    <p:sldId id="873" r:id="rId11"/>
    <p:sldId id="874" r:id="rId12"/>
    <p:sldId id="857" r:id="rId13"/>
    <p:sldId id="859" r:id="rId14"/>
    <p:sldId id="850" r:id="rId15"/>
    <p:sldId id="860" r:id="rId16"/>
    <p:sldId id="876" r:id="rId17"/>
    <p:sldId id="877" r:id="rId18"/>
    <p:sldId id="839" r:id="rId19"/>
    <p:sldId id="881" r:id="rId20"/>
    <p:sldId id="861" r:id="rId21"/>
    <p:sldId id="853" r:id="rId22"/>
    <p:sldId id="831" r:id="rId23"/>
    <p:sldId id="752" r:id="rId24"/>
    <p:sldId id="262" r:id="rId25"/>
    <p:sldId id="264" r:id="rId26"/>
    <p:sldId id="263" r:id="rId27"/>
    <p:sldId id="883" r:id="rId28"/>
    <p:sldId id="266" r:id="rId29"/>
    <p:sldId id="267" r:id="rId30"/>
    <p:sldId id="884" r:id="rId31"/>
    <p:sldId id="270" r:id="rId32"/>
    <p:sldId id="879" r:id="rId33"/>
    <p:sldId id="885" r:id="rId34"/>
    <p:sldId id="886" r:id="rId35"/>
    <p:sldId id="887" r:id="rId36"/>
    <p:sldId id="268" r:id="rId37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39"/>
    </p:embeddedFont>
    <p:embeddedFont>
      <p:font typeface="Lato" panose="020F0502020204030203" pitchFamily="34" charset="0"/>
      <p:regular r:id="rId40"/>
      <p:bold r:id="rId41"/>
      <p:italic r:id="rId42"/>
      <p:boldItalic r:id="rId43"/>
    </p:embeddedFont>
    <p:embeddedFont>
      <p:font typeface="Montserrat" pitchFamily="2" charset="77"/>
      <p:regular r:id="rId44"/>
      <p:bold r:id="rId45"/>
      <p:italic r:id="rId46"/>
      <p:boldItalic r:id="rId47"/>
    </p:embeddedFont>
    <p:embeddedFont>
      <p:font typeface="Oswald" pitchFamily="2" charset="77"/>
      <p:regular r:id="rId48"/>
      <p:bold r:id="rId49"/>
    </p:embeddedFont>
    <p:embeddedFont>
      <p:font typeface="Raleway" pitchFamily="2" charset="77"/>
      <p:regular r:id="rId50"/>
      <p:bold r:id="rId51"/>
      <p:italic r:id="rId52"/>
      <p:boldItalic r:id="rId53"/>
    </p:embeddedFont>
    <p:embeddedFont>
      <p:font typeface="Roboto" panose="02000000000000000000" pitchFamily="2" charset="0"/>
      <p:regular r:id="rId54"/>
      <p:bold r:id="rId55"/>
      <p:italic r:id="rId56"/>
      <p:boldItalic r:id="rId57"/>
    </p:embeddedFont>
    <p:embeddedFont>
      <p:font typeface="Roboto Condensed" panose="020F0502020204030204" pitchFamily="34" charset="0"/>
      <p:regular r:id="rId58"/>
      <p:bold r:id="rId59"/>
      <p:italic r:id="rId60"/>
      <p:boldItalic r:id="rId61"/>
    </p:embeddedFont>
    <p:embeddedFont>
      <p:font typeface="Verdana" panose="020B0604030504040204" pitchFamily="34" charset="0"/>
      <p:regular r:id="rId62"/>
      <p:bold r:id="rId63"/>
      <p:italic r:id="rId64"/>
      <p:boldItalic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72" roundtripDataSignature="AMtx7mjxIJHcT5ySnbTRdJcYIjo9xsMP+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  <p188:author id="{B913E7C2-B520-9054-9223-E44F6C885C74}" name="Grossman, Sabrina R" initials="GR" userId="S::sgrossman8@gatech.edu::e13c3400-0684-4144-979f-e5ac76bab05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E0632E-644C-40CF-AC9D-40E418616A2F}" v="2" dt="2024-05-31T14:18:58.670"/>
  </p1510:revLst>
</p1510:revInfo>
</file>

<file path=ppt/tableStyles.xml><?xml version="1.0" encoding="utf-8"?>
<a:tblStyleLst xmlns:a="http://schemas.openxmlformats.org/drawingml/2006/main" def="{D5795FD5-39C3-48E5-B3D0-74547A3274D8}">
  <a:tblStyle styleId="{D5795FD5-39C3-48E5-B3D0-74547A3274D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63332577-C1B5-4BB1-ADDF-19F295FC727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9EA094B-3047-46BF-94E0-4E00D6B43AE8}" styleName="Table_2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63" Type="http://schemas.openxmlformats.org/officeDocument/2006/relationships/font" Target="fonts/font25.fntdata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font" Target="fonts/font20.fntdata"/><Relationship Id="rId74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font" Target="fonts/font23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font" Target="fonts/font18.fntdata"/><Relationship Id="rId64" Type="http://schemas.openxmlformats.org/officeDocument/2006/relationships/font" Target="fonts/font26.fntdata"/><Relationship Id="rId77" Type="http://schemas.microsoft.com/office/2015/10/relationships/revisionInfo" Target="revisionInfo.xml"/><Relationship Id="rId8" Type="http://schemas.openxmlformats.org/officeDocument/2006/relationships/slide" Target="slides/slide4.xml"/><Relationship Id="rId51" Type="http://schemas.openxmlformats.org/officeDocument/2006/relationships/font" Target="fonts/font13.fntdata"/><Relationship Id="rId72" Type="http://customschemas.google.com/relationships/presentationmetadata" Target="meta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59" Type="http://schemas.openxmlformats.org/officeDocument/2006/relationships/font" Target="fonts/font21.fntdata"/><Relationship Id="rId20" Type="http://schemas.openxmlformats.org/officeDocument/2006/relationships/slide" Target="slides/slide16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62" Type="http://schemas.openxmlformats.org/officeDocument/2006/relationships/font" Target="fonts/font24.fntdata"/><Relationship Id="rId75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1.fntdata"/><Relationship Id="rId57" Type="http://schemas.openxmlformats.org/officeDocument/2006/relationships/font" Target="fonts/font19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60" Type="http://schemas.openxmlformats.org/officeDocument/2006/relationships/font" Target="fonts/font22.fntdata"/><Relationship Id="rId65" Type="http://schemas.openxmlformats.org/officeDocument/2006/relationships/font" Target="fonts/font27.fntdata"/><Relationship Id="rId73" Type="http://schemas.openxmlformats.org/officeDocument/2006/relationships/presProps" Target="presProps.xml"/><Relationship Id="rId78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font" Target="fonts/font1.fntdata"/><Relationship Id="rId34" Type="http://schemas.openxmlformats.org/officeDocument/2006/relationships/slide" Target="slides/slide30.xml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7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arsketch.gatech.edu/earsketch2/?sharing=PzOb2T1bAjsDjHs0wNKD_g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2d8a6a12d7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g12d8a6a12d7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d8a6a12d7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12d8a6a12d7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2d8a6a12d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12d8a6a12d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2d8a6a12d7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12d8a6a12d7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2d8a6a12d7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12d8a6a12d7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2d8a6a12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g12d8a6a12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2d8a6a12d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12d8a6a12d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4141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2d8a6a12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g12d8a6a12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44242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2d8a6a12d7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12d8a6a12d7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4014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2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There are 3 errors in the script explained in the notes on the next slide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>
                <a:hlinkClick r:id="rId3"/>
              </a:rPr>
              <a:t>https://earsketch.gatech.edu/earsketch2/?sharing=PzOb2T1bAjsDjHs0wNKD_g</a:t>
            </a:r>
            <a:r>
              <a:rPr lang="en-US"/>
              <a:t>  (note – indicate to teacher to include in google classroom) 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Line 11 – missing a comma between 1 and 5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Line 12 – </a:t>
            </a:r>
            <a:r>
              <a:rPr lang="en-US" err="1"/>
              <a:t>Fitmedia</a:t>
            </a:r>
            <a:r>
              <a:rPr lang="en-US"/>
              <a:t> </a:t>
            </a:r>
            <a:r>
              <a:rPr lang="en-US" err="1"/>
              <a:t>shoud</a:t>
            </a:r>
            <a:r>
              <a:rPr lang="en-US"/>
              <a:t> be spelled </a:t>
            </a:r>
            <a:r>
              <a:rPr lang="en-US" err="1"/>
              <a:t>fitMedia</a:t>
            </a:r>
            <a:endParaRPr lang="en-US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Line 13 – missing an input number between the commas, could be any number between 1 and 4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7280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>
                <a:latin typeface="Calibri"/>
                <a:cs typeface="Calibri"/>
              </a:rPr>
              <a:t>Add audio file </a:t>
            </a:r>
          </a:p>
        </p:txBody>
      </p:sp>
    </p:spTree>
    <p:extLst>
      <p:ext uri="{BB962C8B-B14F-4D97-AF65-F5344CB8AC3E}">
        <p14:creationId xmlns:p14="http://schemas.microsoft.com/office/powerpoint/2010/main" val="764942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>
                <a:latin typeface="Calibri"/>
                <a:cs typeface="Calibri"/>
              </a:rPr>
              <a:t>Step sequencing </a:t>
            </a:r>
          </a:p>
          <a:p>
            <a:pPr>
              <a:buNone/>
            </a:pPr>
            <a:r>
              <a:rPr lang="en-US">
                <a:latin typeface="Calibri"/>
                <a:cs typeface="Calibri"/>
              </a:rPr>
              <a:t>House Beat - Subtitle</a:t>
            </a:r>
          </a:p>
        </p:txBody>
      </p:sp>
    </p:spTree>
    <p:extLst>
      <p:ext uri="{BB962C8B-B14F-4D97-AF65-F5344CB8AC3E}">
        <p14:creationId xmlns:p14="http://schemas.microsoft.com/office/powerpoint/2010/main" val="33561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/>
              <a:t>Include image?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07532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d8a6a12d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12d8a6a12d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3" name="Google Shape;63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4733925"/>
            <a:ext cx="596796" cy="2802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33028C-A293-4A40-AE26-2C4F33E5A8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5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6" name="Google Shape;16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3" name="Google Shape;23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8" name="Google Shape;28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37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8" name="Google Shape;38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1" name="Google Shape;41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5" name="Google Shape;45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" name="Google Shape;51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5" name="Google Shape;55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6" name="Google Shape;56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0" name="Google Shape;60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hyperlink" Target="https://earsketch.gatech.edu/earsketch2/?sharing=PzOb2T1bAjsDjHs0wNKD_g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/>
        </p:nvSpPr>
        <p:spPr>
          <a:xfrm>
            <a:off x="1355400" y="3601075"/>
            <a:ext cx="6433200" cy="7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1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MAKE BEATS. LEARN CODE. PROMOTE EQUITY.</a:t>
            </a:r>
            <a:endParaRPr sz="1800" b="1" i="1" u="none" strike="noStrike" cap="none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5" name="Google Shape;7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7750" y="4367638"/>
            <a:ext cx="1458601" cy="43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7864" y="4156212"/>
            <a:ext cx="2748075" cy="98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1775" y="3378303"/>
            <a:ext cx="3117250" cy="70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8200" y="3377575"/>
            <a:ext cx="4423575" cy="6628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"/>
          <p:cNvSpPr txBox="1"/>
          <p:nvPr/>
        </p:nvSpPr>
        <p:spPr>
          <a:xfrm>
            <a:off x="996025" y="1051800"/>
            <a:ext cx="6433200" cy="2292905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" sz="48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-US" sz="48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Genres and Making </a:t>
            </a:r>
            <a:r>
              <a:rPr lang="en-US" sz="48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Beats in </a:t>
            </a:r>
            <a:r>
              <a:rPr lang="en-US" sz="4800" b="1" dirty="0" err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lang="en-US" sz="2400" b="1" dirty="0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100" b="1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Clr>
                <a:schemeClr val="dk1"/>
              </a:buClr>
              <a:buSzPts val="1100"/>
            </a:pPr>
            <a:r>
              <a:rPr lang="en-US" sz="2000" b="1">
                <a:solidFill>
                  <a:schemeClr val="accent5"/>
                </a:solidFill>
                <a:latin typeface="Roboto"/>
                <a:ea typeface="Roboto"/>
                <a:cs typeface="Roboto"/>
              </a:rPr>
              <a:t>Duration: 60 minutes</a:t>
            </a:r>
          </a:p>
        </p:txBody>
      </p:sp>
      <p:sp>
        <p:nvSpPr>
          <p:cNvPr id="81" name="Google Shape;81;p1"/>
          <p:cNvSpPr/>
          <p:nvPr/>
        </p:nvSpPr>
        <p:spPr>
          <a:xfrm>
            <a:off x="0" y="0"/>
            <a:ext cx="892055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sz="12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sz="1200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F11D31-2CE8-5C37-E169-82331190A3D6}"/>
              </a:ext>
            </a:extLst>
          </p:cNvPr>
          <p:cNvSpPr txBox="1"/>
          <p:nvPr/>
        </p:nvSpPr>
        <p:spPr>
          <a:xfrm>
            <a:off x="3200400" y="234315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A0A7622A-C99B-9365-9FB1-74EDD3EA8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18" y="2161309"/>
            <a:ext cx="8350704" cy="18596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F7610B-22A2-964C-8B9D-8280B8C80E5D}"/>
              </a:ext>
            </a:extLst>
          </p:cNvPr>
          <p:cNvSpPr txBox="1"/>
          <p:nvPr/>
        </p:nvSpPr>
        <p:spPr>
          <a:xfrm>
            <a:off x="202116" y="4055256"/>
            <a:ext cx="7886700" cy="7848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500" err="1"/>
              <a:t>kickstring</a:t>
            </a:r>
            <a:r>
              <a:rPr lang="en-US" sz="1500"/>
              <a:t> = ” 0 - - - 0 - - - 0 - - - 0 - - -”</a:t>
            </a:r>
          </a:p>
          <a:p>
            <a:r>
              <a:rPr lang="en-US" sz="1500" err="1"/>
              <a:t>closedhatstring</a:t>
            </a:r>
            <a:r>
              <a:rPr lang="en-US" sz="1500"/>
              <a:t> = “ - - 0 - - - 0 - - - 0 - - - 0 – “</a:t>
            </a:r>
          </a:p>
          <a:p>
            <a:r>
              <a:rPr lang="en-US" sz="1500" err="1"/>
              <a:t>clapstring</a:t>
            </a:r>
            <a:r>
              <a:rPr lang="en-US" sz="1500"/>
              <a:t> = “ - - - - 0 - - - - - - - 0 - - - “</a:t>
            </a:r>
          </a:p>
        </p:txBody>
      </p:sp>
      <p:sp>
        <p:nvSpPr>
          <p:cNvPr id="29" name="Google Shape;126;g127fff6a082_0_12">
            <a:extLst>
              <a:ext uri="{FF2B5EF4-FFF2-40B4-BE49-F238E27FC236}">
                <a16:creationId xmlns:a16="http://schemas.microsoft.com/office/drawing/2014/main" id="{6145FFA4-1D0B-CB52-33F4-401C648BDE3A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30" name="Google Shape;129;g127fff6a082_0_12">
            <a:extLst>
              <a:ext uri="{FF2B5EF4-FFF2-40B4-BE49-F238E27FC236}">
                <a16:creationId xmlns:a16="http://schemas.microsoft.com/office/drawing/2014/main" id="{DE52F471-DFF6-A341-748A-DF2D8BDA8EAB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31" name="Google Shape;127;g127fff6a082_0_12">
            <a:extLst>
              <a:ext uri="{FF2B5EF4-FFF2-40B4-BE49-F238E27FC236}">
                <a16:creationId xmlns:a16="http://schemas.microsoft.com/office/drawing/2014/main" id="{198B6787-4887-74BD-9019-97A6EAEFDF1E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House beat string Example</a:t>
            </a:r>
            <a:endParaRPr lang="en-US"/>
          </a:p>
        </p:txBody>
      </p:sp>
      <p:pic>
        <p:nvPicPr>
          <p:cNvPr id="32" name="Google Shape;76;p1">
            <a:extLst>
              <a:ext uri="{FF2B5EF4-FFF2-40B4-BE49-F238E27FC236}">
                <a16:creationId xmlns:a16="http://schemas.microsoft.com/office/drawing/2014/main" id="{38670167-7999-ED30-75E1-4F66A55CDCC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C9D12CB-4925-4B62-20A5-8873EF7FFAE9}"/>
              </a:ext>
            </a:extLst>
          </p:cNvPr>
          <p:cNvSpPr txBox="1"/>
          <p:nvPr/>
        </p:nvSpPr>
        <p:spPr>
          <a:xfrm>
            <a:off x="1674421" y="3111336"/>
            <a:ext cx="6860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-   -   0   -   -   -   0  -    -   -   0  -    -   -   0  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62AA5A-322F-BDB9-4A26-6E7C6804A987}"/>
              </a:ext>
            </a:extLst>
          </p:cNvPr>
          <p:cNvSpPr txBox="1"/>
          <p:nvPr/>
        </p:nvSpPr>
        <p:spPr>
          <a:xfrm>
            <a:off x="1591295" y="3526976"/>
            <a:ext cx="6872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 -   -   -   -   0   -   -   -    -   -   -   -   0   -   -   -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6CF1A8-7AB3-2FFA-78FD-AB4DA21B66DC}"/>
              </a:ext>
            </a:extLst>
          </p:cNvPr>
          <p:cNvSpPr txBox="1"/>
          <p:nvPr/>
        </p:nvSpPr>
        <p:spPr>
          <a:xfrm>
            <a:off x="1674421" y="2232563"/>
            <a:ext cx="6875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0  -   -   -   0   -   -   -    0  -   -   -    0  -   -   -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049268-C901-8E73-E7FE-0A5A2AF59B91}"/>
              </a:ext>
            </a:extLst>
          </p:cNvPr>
          <p:cNvSpPr txBox="1"/>
          <p:nvPr/>
        </p:nvSpPr>
        <p:spPr>
          <a:xfrm>
            <a:off x="291107" y="1780521"/>
            <a:ext cx="22815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/>
              <a:t>House: 120 bpm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5533E9A-6013-CD81-91C1-F010E2FACCDE}"/>
              </a:ext>
            </a:extLst>
          </p:cNvPr>
          <p:cNvSpPr txBox="1"/>
          <p:nvPr/>
        </p:nvSpPr>
        <p:spPr>
          <a:xfrm>
            <a:off x="866900" y="3634556"/>
            <a:ext cx="665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(Clap)</a:t>
            </a:r>
          </a:p>
        </p:txBody>
      </p:sp>
    </p:spTree>
    <p:extLst>
      <p:ext uri="{BB962C8B-B14F-4D97-AF65-F5344CB8AC3E}">
        <p14:creationId xmlns:p14="http://schemas.microsoft.com/office/powerpoint/2010/main" val="3036742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F6BF1-248C-0447-A420-7DB2CEF36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525" y="1475450"/>
            <a:ext cx="1971675" cy="1910443"/>
          </a:xfrm>
          <a:solidFill>
            <a:schemeClr val="accent1">
              <a:lumMod val="60000"/>
              <a:lumOff val="40000"/>
            </a:schemeClr>
          </a:solidFill>
        </p:spPr>
        <p:txBody>
          <a:bodyPr spcFirstLastPara="1" vert="horz" wrap="square" lIns="68580" tIns="34290" rIns="68580" bIns="34290" rtlCol="0" anchor="ctr" anchorCtr="0">
            <a:normAutofit fontScale="90000"/>
          </a:bodyPr>
          <a:lstStyle/>
          <a:p>
            <a:pPr algn="ctr"/>
            <a:r>
              <a:rPr lang="en-US" sz="2475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How the </a:t>
            </a:r>
            <a:r>
              <a:rPr lang="en-US" sz="2475" kern="120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Dembow</a:t>
            </a:r>
            <a:r>
              <a:rPr lang="en-US" sz="2475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beat strings look in </a:t>
            </a:r>
            <a:r>
              <a:rPr lang="en-US" sz="2475" kern="120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EarSketch</a:t>
            </a:r>
            <a:endParaRPr lang="en-US" sz="2475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Google Shape;126;g127fff6a082_0_12">
            <a:extLst>
              <a:ext uri="{FF2B5EF4-FFF2-40B4-BE49-F238E27FC236}">
                <a16:creationId xmlns:a16="http://schemas.microsoft.com/office/drawing/2014/main" id="{B6A93995-E5E6-A366-5C06-2404AC777373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6" name="Google Shape;129;g127fff6a082_0_12">
            <a:extLst>
              <a:ext uri="{FF2B5EF4-FFF2-40B4-BE49-F238E27FC236}">
                <a16:creationId xmlns:a16="http://schemas.microsoft.com/office/drawing/2014/main" id="{9908F068-C333-453C-B37E-569EC6D6D3E1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8" name="Google Shape;127;g127fff6a082_0_12">
            <a:extLst>
              <a:ext uri="{FF2B5EF4-FFF2-40B4-BE49-F238E27FC236}">
                <a16:creationId xmlns:a16="http://schemas.microsoft.com/office/drawing/2014/main" id="{7227D24B-24D9-B85B-CCBD-D0E9A2E22CE3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The </a:t>
            </a:r>
            <a:r>
              <a:rPr lang="en-US" i="1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Dembow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 beat strings</a:t>
            </a:r>
          </a:p>
        </p:txBody>
      </p:sp>
      <p:pic>
        <p:nvPicPr>
          <p:cNvPr id="9" name="Google Shape;76;p1">
            <a:extLst>
              <a:ext uri="{FF2B5EF4-FFF2-40B4-BE49-F238E27FC236}">
                <a16:creationId xmlns:a16="http://schemas.microsoft.com/office/drawing/2014/main" id="{74F3F314-C592-7B0B-9C61-E4883A77290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Content Placeholder 10" descr="Text&#10;&#10;Description automatically generated">
            <a:extLst>
              <a:ext uri="{FF2B5EF4-FFF2-40B4-BE49-F238E27FC236}">
                <a16:creationId xmlns:a16="http://schemas.microsoft.com/office/drawing/2014/main" id="{E5DCAB43-BACD-4D3B-BEC4-BF3F603CDE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23675" y="1706252"/>
            <a:ext cx="4503303" cy="2818614"/>
          </a:xfrm>
        </p:spPr>
      </p:pic>
    </p:spTree>
    <p:extLst>
      <p:ext uri="{BB962C8B-B14F-4D97-AF65-F5344CB8AC3E}">
        <p14:creationId xmlns:p14="http://schemas.microsoft.com/office/powerpoint/2010/main" val="385314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F6BF1-248C-0447-A420-7DB2CEF36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031" y="2075329"/>
            <a:ext cx="2160621" cy="2551100"/>
          </a:xfrm>
          <a:solidFill>
            <a:schemeClr val="accent1">
              <a:lumMod val="60000"/>
              <a:lumOff val="40000"/>
            </a:schemeClr>
          </a:solidFill>
        </p:spPr>
        <p:txBody>
          <a:bodyPr spcFirstLastPara="1" vert="horz" wrap="square" lIns="68580" tIns="34290" rIns="68580" bIns="34290" rtlCol="0" anchor="t" anchorCtr="0">
            <a:normAutofit fontScale="90000"/>
          </a:bodyPr>
          <a:lstStyle/>
          <a:p>
            <a:r>
              <a:rPr lang="en-US" sz="3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How the Single Ladies beat strings looks in </a:t>
            </a:r>
            <a:r>
              <a:rPr lang="en-US" sz="3000" kern="120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EarSketch</a:t>
            </a:r>
            <a:endParaRPr lang="en-US" sz="3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Google Shape;126;g127fff6a082_0_12">
            <a:extLst>
              <a:ext uri="{FF2B5EF4-FFF2-40B4-BE49-F238E27FC236}">
                <a16:creationId xmlns:a16="http://schemas.microsoft.com/office/drawing/2014/main" id="{D8319234-708B-C6EF-22B9-062C92CA8129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" name="Google Shape;129;g127fff6a082_0_12">
            <a:extLst>
              <a:ext uri="{FF2B5EF4-FFF2-40B4-BE49-F238E27FC236}">
                <a16:creationId xmlns:a16="http://schemas.microsoft.com/office/drawing/2014/main" id="{00B6084A-0B62-764F-0681-3D5374051B0F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2" name="Google Shape;127;g127fff6a082_0_12">
            <a:extLst>
              <a:ext uri="{FF2B5EF4-FFF2-40B4-BE49-F238E27FC236}">
                <a16:creationId xmlns:a16="http://schemas.microsoft.com/office/drawing/2014/main" id="{F7CBCE18-288C-C198-5712-6E8386E00E24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The Single Ladies beat strings</a:t>
            </a:r>
          </a:p>
        </p:txBody>
      </p:sp>
      <p:pic>
        <p:nvPicPr>
          <p:cNvPr id="14" name="Google Shape;76;p1">
            <a:extLst>
              <a:ext uri="{FF2B5EF4-FFF2-40B4-BE49-F238E27FC236}">
                <a16:creationId xmlns:a16="http://schemas.microsoft.com/office/drawing/2014/main" id="{CB89E883-C0D4-F74B-B3A6-E32D465792C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Content Placeholder 14" descr="Text&#10;&#10;Description automatically generated">
            <a:extLst>
              <a:ext uri="{FF2B5EF4-FFF2-40B4-BE49-F238E27FC236}">
                <a16:creationId xmlns:a16="http://schemas.microsoft.com/office/drawing/2014/main" id="{AFBBD4EE-DFA1-84C5-9FDE-11D3170223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03694" y="1859197"/>
            <a:ext cx="3839786" cy="2873127"/>
          </a:xfrm>
        </p:spPr>
      </p:pic>
    </p:spTree>
    <p:extLst>
      <p:ext uri="{BB962C8B-B14F-4D97-AF65-F5344CB8AC3E}">
        <p14:creationId xmlns:p14="http://schemas.microsoft.com/office/powerpoint/2010/main" val="3267047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42DBC8-7AFD-584F-9687-8C4192B49976}"/>
              </a:ext>
            </a:extLst>
          </p:cNvPr>
          <p:cNvSpPr txBox="1"/>
          <p:nvPr/>
        </p:nvSpPr>
        <p:spPr>
          <a:xfrm>
            <a:off x="744344" y="1496135"/>
            <a:ext cx="105705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Queen - Rock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9EAC8F-E025-BE42-A64F-8DA012F9AA64}"/>
              </a:ext>
            </a:extLst>
          </p:cNvPr>
          <p:cNvSpPr txBox="1"/>
          <p:nvPr/>
        </p:nvSpPr>
        <p:spPr>
          <a:xfrm>
            <a:off x="4816039" y="2561163"/>
            <a:ext cx="90452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Reggaeton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F4865E-FBB7-4C4A-BF52-7639705D9436}"/>
              </a:ext>
            </a:extLst>
          </p:cNvPr>
          <p:cNvSpPr txBox="1"/>
          <p:nvPr/>
        </p:nvSpPr>
        <p:spPr>
          <a:xfrm>
            <a:off x="744344" y="3231893"/>
            <a:ext cx="136792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/>
              <a:t>Beyonce – R &amp; B</a:t>
            </a:r>
          </a:p>
        </p:txBody>
      </p:sp>
      <p:sp>
        <p:nvSpPr>
          <p:cNvPr id="16" name="Google Shape;134;p15">
            <a:extLst>
              <a:ext uri="{FF2B5EF4-FFF2-40B4-BE49-F238E27FC236}">
                <a16:creationId xmlns:a16="http://schemas.microsoft.com/office/drawing/2014/main" id="{0BAF4E76-659C-7FC0-50C6-CFD051D52868}"/>
              </a:ext>
            </a:extLst>
          </p:cNvPr>
          <p:cNvSpPr/>
          <p:nvPr/>
        </p:nvSpPr>
        <p:spPr>
          <a:xfrm>
            <a:off x="1130325" y="324074"/>
            <a:ext cx="6883500" cy="971325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" name="Google Shape;135;p15">
            <a:extLst>
              <a:ext uri="{FF2B5EF4-FFF2-40B4-BE49-F238E27FC236}">
                <a16:creationId xmlns:a16="http://schemas.microsoft.com/office/drawing/2014/main" id="{1F34C62D-3C07-F987-3F2C-11B0CAD7ECA0}"/>
              </a:ext>
            </a:extLst>
          </p:cNvPr>
          <p:cNvSpPr txBox="1">
            <a:spLocks/>
          </p:cNvSpPr>
          <p:nvPr/>
        </p:nvSpPr>
        <p:spPr>
          <a:xfrm>
            <a:off x="1212113" y="281775"/>
            <a:ext cx="6680687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Beat Strings</a:t>
            </a:r>
            <a:endParaRPr lang="en-US" sz="3000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8" name="Google Shape;136;p15">
            <a:extLst>
              <a:ext uri="{FF2B5EF4-FFF2-40B4-BE49-F238E27FC236}">
                <a16:creationId xmlns:a16="http://schemas.microsoft.com/office/drawing/2014/main" id="{E6ED7F5B-ED04-1DEC-E61A-068E219D6C9F}"/>
              </a:ext>
            </a:extLst>
          </p:cNvPr>
          <p:cNvSpPr/>
          <p:nvPr/>
        </p:nvSpPr>
        <p:spPr>
          <a:xfrm>
            <a:off x="0" y="0"/>
            <a:ext cx="1091088" cy="73152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9" name="Google Shape;76;p1">
            <a:extLst>
              <a:ext uri="{FF2B5EF4-FFF2-40B4-BE49-F238E27FC236}">
                <a16:creationId xmlns:a16="http://schemas.microsoft.com/office/drawing/2014/main" id="{9F27DF5E-935B-02D0-9A51-E042EC56479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Content Placeholder 1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865F842-3B51-0108-A0DF-66C5FC2E34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4661" y="3505770"/>
            <a:ext cx="4298309" cy="908475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BBDFE5-C65F-A736-0A35-8253CD27C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1015" y="2860759"/>
            <a:ext cx="4306229" cy="498092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B43D05EF-FC51-2D36-9A80-BD0991F402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330" y="1742482"/>
            <a:ext cx="4415640" cy="9488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45C343-0A80-8E7F-255D-3AA804BA6F99}"/>
              </a:ext>
            </a:extLst>
          </p:cNvPr>
          <p:cNvSpPr txBox="1"/>
          <p:nvPr/>
        </p:nvSpPr>
        <p:spPr>
          <a:xfrm>
            <a:off x="518101" y="4185503"/>
            <a:ext cx="4245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>
                <a:solidFill>
                  <a:schemeClr val="bg1"/>
                </a:solidFill>
              </a:rPr>
              <a:t>(Clap)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30911-2BC3-98C1-8058-DF40D5EC37E9}"/>
              </a:ext>
            </a:extLst>
          </p:cNvPr>
          <p:cNvSpPr txBox="1"/>
          <p:nvPr/>
        </p:nvSpPr>
        <p:spPr>
          <a:xfrm>
            <a:off x="444258" y="2461135"/>
            <a:ext cx="4245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>
                <a:solidFill>
                  <a:schemeClr val="bg1"/>
                </a:solidFill>
              </a:rPr>
              <a:t>(Clap)</a:t>
            </a:r>
          </a:p>
        </p:txBody>
      </p:sp>
    </p:spTree>
    <p:extLst>
      <p:ext uri="{BB962C8B-B14F-4D97-AF65-F5344CB8AC3E}">
        <p14:creationId xmlns:p14="http://schemas.microsoft.com/office/powerpoint/2010/main" val="3496166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/>
          <p:nvPr/>
        </p:nvSpPr>
        <p:spPr>
          <a:xfrm>
            <a:off x="1178900" y="1426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2" name="Google Shape;142;p17"/>
          <p:cNvSpPr txBox="1">
            <a:spLocks noGrp="1"/>
          </p:cNvSpPr>
          <p:nvPr>
            <p:ph type="title"/>
          </p:nvPr>
        </p:nvSpPr>
        <p:spPr>
          <a:xfrm>
            <a:off x="360350" y="1849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latin typeface="Roboto"/>
                <a:ea typeface="Roboto"/>
                <a:cs typeface="Roboto"/>
                <a:sym typeface="Roboto"/>
              </a:rPr>
              <a:t>BUILD YOUR TOOLBOX: COMPUTING </a:t>
            </a:r>
            <a:endParaRPr i="1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0" y="0"/>
            <a:ext cx="1065061" cy="771159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12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44" name="Google Shape;144;p17"/>
          <p:cNvGraphicFramePr/>
          <p:nvPr>
            <p:extLst>
              <p:ext uri="{D42A27DB-BD31-4B8C-83A1-F6EECF244321}">
                <p14:modId xmlns:p14="http://schemas.microsoft.com/office/powerpoint/2010/main" val="929622291"/>
              </p:ext>
            </p:extLst>
          </p:nvPr>
        </p:nvGraphicFramePr>
        <p:xfrm>
          <a:off x="2447745" y="1714500"/>
          <a:ext cx="4526331" cy="2371736"/>
        </p:xfrm>
        <a:graphic>
          <a:graphicData uri="http://schemas.openxmlformats.org/drawingml/2006/table">
            <a:tbl>
              <a:tblPr>
                <a:noFill/>
                <a:tableStyleId>{63332577-C1B5-4BB1-ADDF-19F295FC7278}</a:tableStyleId>
              </a:tblPr>
              <a:tblGrid>
                <a:gridCol w="4526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84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String</a:t>
                      </a:r>
                    </a:p>
                  </a:txBody>
                  <a:tcPr marL="91425" marR="91425" marT="91425" marB="91425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>
                          <a:latin typeface="Roboto"/>
                          <a:ea typeface="Roboto"/>
                          <a:cs typeface="Roboto"/>
                        </a:rPr>
                        <a:t>Category of computer data that is a set of characters (can be letters, symbols, or number characters) </a:t>
                      </a:r>
                      <a:endParaRPr lang="en" sz="21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46" name="Google Shape;146;p17"/>
          <p:cNvPicPr preferRelativeResize="0"/>
          <p:nvPr/>
        </p:nvPicPr>
        <p:blipFill rotWithShape="1">
          <a:blip r:embed="rId3">
            <a:alphaModFix/>
          </a:blip>
          <a:srcRect l="64658" t="66041" r="1746" b="13381"/>
          <a:stretch/>
        </p:blipFill>
        <p:spPr>
          <a:xfrm>
            <a:off x="5122700" y="662700"/>
            <a:ext cx="2530600" cy="381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118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531210-2C83-99FF-B633-1D69C92A2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486" y="1244856"/>
            <a:ext cx="7955608" cy="405580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20958" y="3973691"/>
            <a:ext cx="8723042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300" err="1"/>
              <a:t>makeBeat</a:t>
            </a:r>
            <a:r>
              <a:rPr lang="en-US" sz="3300"/>
              <a:t>:   </a:t>
            </a:r>
            <a:r>
              <a:rPr lang="en-US" sz="2400"/>
              <a:t>How to play your beat strings in </a:t>
            </a:r>
            <a:r>
              <a:rPr lang="en-US" sz="2400" err="1"/>
              <a:t>EarSketch</a:t>
            </a:r>
            <a:endParaRPr lang="en-US" sz="2400"/>
          </a:p>
          <a:p>
            <a:pPr algn="l"/>
            <a:r>
              <a:rPr lang="en-US" sz="2400"/>
              <a:t>                                    </a:t>
            </a:r>
            <a:r>
              <a:rPr lang="en-US" sz="1800"/>
              <a:t>(The first 3 inputs are the same as </a:t>
            </a:r>
            <a:r>
              <a:rPr lang="en-US" sz="1800" err="1"/>
              <a:t>fitMedia</a:t>
            </a:r>
            <a:r>
              <a:rPr lang="en-US" sz="1800"/>
              <a:t>)</a:t>
            </a:r>
            <a:endParaRPr lang="en-US" sz="3300"/>
          </a:p>
        </p:txBody>
      </p:sp>
      <p:sp>
        <p:nvSpPr>
          <p:cNvPr id="8" name="Google Shape;126;g127fff6a082_0_12">
            <a:extLst>
              <a:ext uri="{FF2B5EF4-FFF2-40B4-BE49-F238E27FC236}">
                <a16:creationId xmlns:a16="http://schemas.microsoft.com/office/drawing/2014/main" id="{83BF9B14-5262-3C85-2962-327FFE29174B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" name="Google Shape;129;g127fff6a082_0_12">
            <a:extLst>
              <a:ext uri="{FF2B5EF4-FFF2-40B4-BE49-F238E27FC236}">
                <a16:creationId xmlns:a16="http://schemas.microsoft.com/office/drawing/2014/main" id="{D1E94710-4BC2-D283-A59D-827CCB153E78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" name="Google Shape;127;g127fff6a082_0_12">
            <a:extLst>
              <a:ext uri="{FF2B5EF4-FFF2-40B4-BE49-F238E27FC236}">
                <a16:creationId xmlns:a16="http://schemas.microsoft.com/office/drawing/2014/main" id="{1C1F5AD1-E200-9045-0C47-E42D93D86151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the </a:t>
            </a:r>
            <a:r>
              <a:rPr lang="en-US" i="1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makeBeat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 function</a:t>
            </a:r>
          </a:p>
        </p:txBody>
      </p:sp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Callout 16">
            <a:extLst>
              <a:ext uri="{FF2B5EF4-FFF2-40B4-BE49-F238E27FC236}">
                <a16:creationId xmlns:a16="http://schemas.microsoft.com/office/drawing/2014/main" id="{489D615E-6E62-D80B-FF1B-1D54F613CE61}"/>
              </a:ext>
            </a:extLst>
          </p:cNvPr>
          <p:cNvSpPr/>
          <p:nvPr/>
        </p:nvSpPr>
        <p:spPr>
          <a:xfrm>
            <a:off x="3490625" y="2331281"/>
            <a:ext cx="1485900" cy="1508760"/>
          </a:xfrm>
          <a:prstGeom prst="wedgeEllipseCallout">
            <a:avLst>
              <a:gd name="adj1" fmla="val -6604"/>
              <a:gd name="adj2" fmla="val -9321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Type in an Integer Number</a:t>
            </a:r>
          </a:p>
        </p:txBody>
      </p:sp>
      <p:sp>
        <p:nvSpPr>
          <p:cNvPr id="18" name="Oval Callout 17">
            <a:extLst>
              <a:ext uri="{FF2B5EF4-FFF2-40B4-BE49-F238E27FC236}">
                <a16:creationId xmlns:a16="http://schemas.microsoft.com/office/drawing/2014/main" id="{9F7353BA-DD15-16FE-0FAA-A4F7EDCCA4D1}"/>
              </a:ext>
            </a:extLst>
          </p:cNvPr>
          <p:cNvSpPr/>
          <p:nvPr/>
        </p:nvSpPr>
        <p:spPr>
          <a:xfrm rot="21398939">
            <a:off x="5090825" y="2388431"/>
            <a:ext cx="1457844" cy="1281178"/>
          </a:xfrm>
          <a:prstGeom prst="wedgeEllipseCallout">
            <a:avLst>
              <a:gd name="adj1" fmla="val 7693"/>
              <a:gd name="adj2" fmla="val -10332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Type in a Number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079FAA-B1DB-08D2-8F7E-FEEFA660C4EA}"/>
              </a:ext>
            </a:extLst>
          </p:cNvPr>
          <p:cNvSpPr txBox="1"/>
          <p:nvPr/>
        </p:nvSpPr>
        <p:spPr>
          <a:xfrm>
            <a:off x="918875" y="2331282"/>
            <a:ext cx="857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Data Types</a:t>
            </a:r>
          </a:p>
        </p:txBody>
      </p:sp>
      <p:sp>
        <p:nvSpPr>
          <p:cNvPr id="20" name="Oval Callout 19">
            <a:extLst>
              <a:ext uri="{FF2B5EF4-FFF2-40B4-BE49-F238E27FC236}">
                <a16:creationId xmlns:a16="http://schemas.microsoft.com/office/drawing/2014/main" id="{4A1DA492-8CC3-ACF3-AA89-BEB71D11BB69}"/>
              </a:ext>
            </a:extLst>
          </p:cNvPr>
          <p:cNvSpPr/>
          <p:nvPr/>
        </p:nvSpPr>
        <p:spPr>
          <a:xfrm>
            <a:off x="1776125" y="2331282"/>
            <a:ext cx="1600200" cy="1313855"/>
          </a:xfrm>
          <a:prstGeom prst="wedgeEllipseCallout">
            <a:avLst>
              <a:gd name="adj1" fmla="val 3171"/>
              <a:gd name="adj2" fmla="val -9257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Paste Constant or Variable</a:t>
            </a:r>
          </a:p>
        </p:txBody>
      </p:sp>
    </p:spTree>
    <p:extLst>
      <p:ext uri="{BB962C8B-B14F-4D97-AF65-F5344CB8AC3E}">
        <p14:creationId xmlns:p14="http://schemas.microsoft.com/office/powerpoint/2010/main" val="2391379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531210-2C83-99FF-B633-1D69C92A2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486" y="1244856"/>
            <a:ext cx="7955608" cy="405580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20958" y="3973691"/>
            <a:ext cx="8723042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300" err="1"/>
              <a:t>makeBeat</a:t>
            </a:r>
            <a:r>
              <a:rPr lang="en-US" sz="3300"/>
              <a:t>:   </a:t>
            </a:r>
            <a:r>
              <a:rPr lang="en-US" sz="2400"/>
              <a:t>How to play your beat strings in </a:t>
            </a:r>
            <a:r>
              <a:rPr lang="en-US" sz="2400" err="1"/>
              <a:t>EarSketch</a:t>
            </a:r>
            <a:endParaRPr lang="en-US" sz="2400"/>
          </a:p>
          <a:p>
            <a:pPr algn="l"/>
            <a:r>
              <a:rPr lang="en-US" sz="2400"/>
              <a:t>                                    </a:t>
            </a:r>
            <a:r>
              <a:rPr lang="en-US" sz="1800"/>
              <a:t>(The 4</a:t>
            </a:r>
            <a:r>
              <a:rPr lang="en-US" sz="1800" baseline="30000"/>
              <a:t>th</a:t>
            </a:r>
            <a:r>
              <a:rPr lang="en-US" sz="1800"/>
              <a:t> input is the beat string)</a:t>
            </a:r>
            <a:endParaRPr lang="en-US" sz="3300"/>
          </a:p>
        </p:txBody>
      </p:sp>
      <p:sp>
        <p:nvSpPr>
          <p:cNvPr id="8" name="Google Shape;126;g127fff6a082_0_12">
            <a:extLst>
              <a:ext uri="{FF2B5EF4-FFF2-40B4-BE49-F238E27FC236}">
                <a16:creationId xmlns:a16="http://schemas.microsoft.com/office/drawing/2014/main" id="{83BF9B14-5262-3C85-2962-327FFE29174B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" name="Google Shape;129;g127fff6a082_0_12">
            <a:extLst>
              <a:ext uri="{FF2B5EF4-FFF2-40B4-BE49-F238E27FC236}">
                <a16:creationId xmlns:a16="http://schemas.microsoft.com/office/drawing/2014/main" id="{D1E94710-4BC2-D283-A59D-827CCB153E78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" name="Google Shape;127;g127fff6a082_0_12">
            <a:extLst>
              <a:ext uri="{FF2B5EF4-FFF2-40B4-BE49-F238E27FC236}">
                <a16:creationId xmlns:a16="http://schemas.microsoft.com/office/drawing/2014/main" id="{1C1F5AD1-E200-9045-0C47-E42D93D86151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the </a:t>
            </a:r>
            <a:r>
              <a:rPr lang="en-US" i="1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makeBeat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 function</a:t>
            </a:r>
          </a:p>
        </p:txBody>
      </p:sp>
      <p:pic>
        <p:nvPicPr>
          <p:cNvPr id="12" name="Google Shape;76;p1">
            <a:extLst>
              <a:ext uri="{FF2B5EF4-FFF2-40B4-BE49-F238E27FC236}">
                <a16:creationId xmlns:a16="http://schemas.microsoft.com/office/drawing/2014/main" id="{E860B5E7-1D7D-23FE-9FEF-01D5BBCE120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Callout 16">
            <a:extLst>
              <a:ext uri="{FF2B5EF4-FFF2-40B4-BE49-F238E27FC236}">
                <a16:creationId xmlns:a16="http://schemas.microsoft.com/office/drawing/2014/main" id="{489D615E-6E62-D80B-FF1B-1D54F613CE61}"/>
              </a:ext>
            </a:extLst>
          </p:cNvPr>
          <p:cNvSpPr/>
          <p:nvPr/>
        </p:nvSpPr>
        <p:spPr>
          <a:xfrm>
            <a:off x="3490625" y="2331281"/>
            <a:ext cx="1485900" cy="1508760"/>
          </a:xfrm>
          <a:prstGeom prst="wedgeEllipseCallout">
            <a:avLst>
              <a:gd name="adj1" fmla="val -6604"/>
              <a:gd name="adj2" fmla="val -9321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Type in an Integer Number</a:t>
            </a:r>
          </a:p>
        </p:txBody>
      </p:sp>
      <p:sp>
        <p:nvSpPr>
          <p:cNvPr id="18" name="Oval Callout 17">
            <a:extLst>
              <a:ext uri="{FF2B5EF4-FFF2-40B4-BE49-F238E27FC236}">
                <a16:creationId xmlns:a16="http://schemas.microsoft.com/office/drawing/2014/main" id="{9F7353BA-DD15-16FE-0FAA-A4F7EDCCA4D1}"/>
              </a:ext>
            </a:extLst>
          </p:cNvPr>
          <p:cNvSpPr/>
          <p:nvPr/>
        </p:nvSpPr>
        <p:spPr>
          <a:xfrm rot="21398939">
            <a:off x="5090825" y="2388431"/>
            <a:ext cx="1457844" cy="1281178"/>
          </a:xfrm>
          <a:prstGeom prst="wedgeEllipseCallout">
            <a:avLst>
              <a:gd name="adj1" fmla="val 7693"/>
              <a:gd name="adj2" fmla="val -10332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Type in a Number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079FAA-B1DB-08D2-8F7E-FEEFA660C4EA}"/>
              </a:ext>
            </a:extLst>
          </p:cNvPr>
          <p:cNvSpPr txBox="1"/>
          <p:nvPr/>
        </p:nvSpPr>
        <p:spPr>
          <a:xfrm>
            <a:off x="918875" y="2331282"/>
            <a:ext cx="857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Data Types</a:t>
            </a:r>
          </a:p>
        </p:txBody>
      </p:sp>
      <p:sp>
        <p:nvSpPr>
          <p:cNvPr id="20" name="Oval Callout 19">
            <a:extLst>
              <a:ext uri="{FF2B5EF4-FFF2-40B4-BE49-F238E27FC236}">
                <a16:creationId xmlns:a16="http://schemas.microsoft.com/office/drawing/2014/main" id="{4A1DA492-8CC3-ACF3-AA89-BEB71D11BB69}"/>
              </a:ext>
            </a:extLst>
          </p:cNvPr>
          <p:cNvSpPr/>
          <p:nvPr/>
        </p:nvSpPr>
        <p:spPr>
          <a:xfrm>
            <a:off x="1776125" y="2331282"/>
            <a:ext cx="1600200" cy="1313855"/>
          </a:xfrm>
          <a:prstGeom prst="wedgeEllipseCallout">
            <a:avLst>
              <a:gd name="adj1" fmla="val 3171"/>
              <a:gd name="adj2" fmla="val -9257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Paste Constant or Variable</a:t>
            </a:r>
          </a:p>
        </p:txBody>
      </p:sp>
      <p:sp>
        <p:nvSpPr>
          <p:cNvPr id="13" name="Oval Callout 12">
            <a:extLst>
              <a:ext uri="{FF2B5EF4-FFF2-40B4-BE49-F238E27FC236}">
                <a16:creationId xmlns:a16="http://schemas.microsoft.com/office/drawing/2014/main" id="{ECE69FF6-4EB0-9EAC-E917-58A0B68E5930}"/>
              </a:ext>
            </a:extLst>
          </p:cNvPr>
          <p:cNvSpPr/>
          <p:nvPr/>
        </p:nvSpPr>
        <p:spPr>
          <a:xfrm rot="21398939">
            <a:off x="7076111" y="2322191"/>
            <a:ext cx="1457844" cy="1579983"/>
          </a:xfrm>
          <a:prstGeom prst="wedgeEllipseCallout">
            <a:avLst>
              <a:gd name="adj1" fmla="val 7693"/>
              <a:gd name="adj2" fmla="val -10332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/>
              <a:t>Type in beat string </a:t>
            </a:r>
            <a:r>
              <a:rPr lang="en-US" sz="1800" err="1"/>
              <a:t>variablename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94639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376B95E-1393-1F49-9D11-7BD1AE899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117" y="1195899"/>
            <a:ext cx="2424360" cy="2197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D8212D-86D7-5245-9E06-B9764AA9C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08" y="2571750"/>
            <a:ext cx="2894029" cy="232709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 defTabSz="182880"/>
            <a:r>
              <a:rPr lang="en-US" sz="1600">
                <a:solidFill>
                  <a:srgbClr val="FFFFFF"/>
                </a:solidFill>
              </a:rPr>
              <a:t>Single Ladies </a:t>
            </a:r>
            <a:br>
              <a:rPr lang="en-US" sz="1600">
                <a:solidFill>
                  <a:srgbClr val="FFFFFF"/>
                </a:solidFill>
              </a:rPr>
            </a:br>
            <a:r>
              <a:rPr lang="en-US" sz="1600">
                <a:solidFill>
                  <a:srgbClr val="FFFFFF"/>
                </a:solidFill>
              </a:rPr>
              <a:t>beat strings and </a:t>
            </a:r>
            <a:r>
              <a:rPr lang="en-US" sz="1600" err="1">
                <a:solidFill>
                  <a:srgbClr val="FFFFFF"/>
                </a:solidFill>
              </a:rPr>
              <a:t>makeBeat</a:t>
            </a:r>
            <a:r>
              <a:rPr lang="en-US" sz="1600">
                <a:solidFill>
                  <a:srgbClr val="FFFFFF"/>
                </a:solidFill>
              </a:rPr>
              <a:t> functions</a:t>
            </a:r>
          </a:p>
        </p:txBody>
      </p:sp>
      <p:sp>
        <p:nvSpPr>
          <p:cNvPr id="7" name="Google Shape;126;g127fff6a082_0_12">
            <a:extLst>
              <a:ext uri="{FF2B5EF4-FFF2-40B4-BE49-F238E27FC236}">
                <a16:creationId xmlns:a16="http://schemas.microsoft.com/office/drawing/2014/main" id="{76DBE9AF-4703-6BFA-556D-516A3899C7C9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8" name="Google Shape;129;g127fff6a082_0_12">
            <a:extLst>
              <a:ext uri="{FF2B5EF4-FFF2-40B4-BE49-F238E27FC236}">
                <a16:creationId xmlns:a16="http://schemas.microsoft.com/office/drawing/2014/main" id="{EBFB0E80-AD0C-577B-BE2C-952C1A283BE2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Google Shape;127;g127fff6a082_0_12">
            <a:extLst>
              <a:ext uri="{FF2B5EF4-FFF2-40B4-BE49-F238E27FC236}">
                <a16:creationId xmlns:a16="http://schemas.microsoft.com/office/drawing/2014/main" id="{A024233C-C0E3-F283-D670-7A7095C475BE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Single Ladies beat in </a:t>
            </a:r>
            <a:r>
              <a:rPr lang="en-US" i="1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lang="en-US" i="1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" name="Google Shape;76;p1">
            <a:extLst>
              <a:ext uri="{FF2B5EF4-FFF2-40B4-BE49-F238E27FC236}">
                <a16:creationId xmlns:a16="http://schemas.microsoft.com/office/drawing/2014/main" id="{E72F8F51-71B8-FF55-800E-D39681BEADA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B32FE70-1901-D218-66A7-0B8361FD6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6260" y="1141992"/>
            <a:ext cx="3054533" cy="354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59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8212D-86D7-5245-9E06-B9764AA9C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85" y="2935495"/>
            <a:ext cx="3214539" cy="1910443"/>
          </a:xfrm>
          <a:solidFill>
            <a:schemeClr val="accent1">
              <a:lumMod val="60000"/>
              <a:lumOff val="40000"/>
            </a:schemeClr>
          </a:solidFill>
        </p:spPr>
        <p:txBody>
          <a:bodyPr spcFirstLastPara="1" vert="horz" wrap="square" lIns="68580" tIns="34290" rIns="68580" bIns="34290" rtlCol="0" anchor="ctr" anchorCtr="0">
            <a:normAutofit/>
          </a:bodyPr>
          <a:lstStyle/>
          <a:p>
            <a:pPr algn="ctr"/>
            <a:r>
              <a:rPr lang="en-US" sz="2400" kern="120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Dembow</a:t>
            </a:r>
            <a:r>
              <a:rPr lang="en-US" sz="2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/Reggaeton beat strings and </a:t>
            </a:r>
            <a:r>
              <a:rPr lang="en-US" sz="2400" kern="120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makeBeat</a:t>
            </a:r>
            <a:r>
              <a:rPr lang="en-US" sz="2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functions</a:t>
            </a:r>
          </a:p>
        </p:txBody>
      </p:sp>
      <p:sp>
        <p:nvSpPr>
          <p:cNvPr id="5" name="Google Shape;126;g127fff6a082_0_12">
            <a:extLst>
              <a:ext uri="{FF2B5EF4-FFF2-40B4-BE49-F238E27FC236}">
                <a16:creationId xmlns:a16="http://schemas.microsoft.com/office/drawing/2014/main" id="{BCDBB04E-E462-3079-AFD9-A8A633D624B0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6" name="Google Shape;129;g127fff6a082_0_12">
            <a:extLst>
              <a:ext uri="{FF2B5EF4-FFF2-40B4-BE49-F238E27FC236}">
                <a16:creationId xmlns:a16="http://schemas.microsoft.com/office/drawing/2014/main" id="{EBE5C46C-85A2-38ED-9439-ED02E0BDD0B7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7" name="Google Shape;127;g127fff6a082_0_12">
            <a:extLst>
              <a:ext uri="{FF2B5EF4-FFF2-40B4-BE49-F238E27FC236}">
                <a16:creationId xmlns:a16="http://schemas.microsoft.com/office/drawing/2014/main" id="{70CAAA32-6FDD-C642-7E9F-A0FD37F5275E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The </a:t>
            </a:r>
            <a:r>
              <a:rPr lang="en-US" i="1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Dembow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 beat in </a:t>
            </a:r>
            <a:r>
              <a:rPr lang="en-US" i="1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lang="en-US" i="1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" name="Google Shape;76;p1">
            <a:extLst>
              <a:ext uri="{FF2B5EF4-FFF2-40B4-BE49-F238E27FC236}">
                <a16:creationId xmlns:a16="http://schemas.microsoft.com/office/drawing/2014/main" id="{B62375DF-3CC1-21D9-4F01-C7E0C78D1EE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2511ED53-4875-2278-2463-E96EB1552C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003" y="1271627"/>
            <a:ext cx="3362292" cy="354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50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8212D-86D7-5245-9E06-B9764AA9C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230" y="2807391"/>
            <a:ext cx="2277997" cy="20574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1950">
                <a:solidFill>
                  <a:srgbClr val="FFFFFF"/>
                </a:solidFill>
              </a:rPr>
              <a:t>Rock </a:t>
            </a:r>
            <a:br>
              <a:rPr lang="en-US" sz="1950">
                <a:solidFill>
                  <a:srgbClr val="FFFFFF"/>
                </a:solidFill>
              </a:rPr>
            </a:br>
            <a:r>
              <a:rPr lang="en-US" sz="1950">
                <a:solidFill>
                  <a:srgbClr val="FFFFFF"/>
                </a:solidFill>
              </a:rPr>
              <a:t>beat strings and </a:t>
            </a:r>
            <a:r>
              <a:rPr lang="en-US" sz="1950" err="1">
                <a:solidFill>
                  <a:srgbClr val="FFFFFF"/>
                </a:solidFill>
              </a:rPr>
              <a:t>makeBeat</a:t>
            </a:r>
            <a:r>
              <a:rPr lang="en-US" sz="1950">
                <a:solidFill>
                  <a:srgbClr val="FFFFFF"/>
                </a:solidFill>
              </a:rPr>
              <a:t> functions</a:t>
            </a:r>
          </a:p>
        </p:txBody>
      </p:sp>
      <p:pic>
        <p:nvPicPr>
          <p:cNvPr id="4" name="Content Placeholder 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396E946-6822-E842-BCCE-1B788A6D1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308" y="1298794"/>
            <a:ext cx="2051435" cy="1830905"/>
          </a:xfrm>
          <a:prstGeom prst="rect">
            <a:avLst/>
          </a:prstGeom>
        </p:spPr>
      </p:pic>
      <p:sp>
        <p:nvSpPr>
          <p:cNvPr id="6" name="Google Shape;126;g127fff6a082_0_12">
            <a:extLst>
              <a:ext uri="{FF2B5EF4-FFF2-40B4-BE49-F238E27FC236}">
                <a16:creationId xmlns:a16="http://schemas.microsoft.com/office/drawing/2014/main" id="{5993557B-2AB7-22F9-FE9E-BAB8B60470C3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7" name="Google Shape;129;g127fff6a082_0_12">
            <a:extLst>
              <a:ext uri="{FF2B5EF4-FFF2-40B4-BE49-F238E27FC236}">
                <a16:creationId xmlns:a16="http://schemas.microsoft.com/office/drawing/2014/main" id="{F8C005B3-EF83-AB42-724A-C8BAC835D9B4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8" name="Google Shape;127;g127fff6a082_0_12">
            <a:extLst>
              <a:ext uri="{FF2B5EF4-FFF2-40B4-BE49-F238E27FC236}">
                <a16:creationId xmlns:a16="http://schemas.microsoft.com/office/drawing/2014/main" id="{AD9E3AE4-CD65-5564-5DBB-E3AA92BEE16B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The Queen Beat in </a:t>
            </a:r>
            <a:r>
              <a:rPr lang="en-US" i="1" err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lang="en-US" i="1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" name="Google Shape;76;p1">
            <a:extLst>
              <a:ext uri="{FF2B5EF4-FFF2-40B4-BE49-F238E27FC236}">
                <a16:creationId xmlns:a16="http://schemas.microsoft.com/office/drawing/2014/main" id="{15F13066-6B79-42CB-003D-4861C5CBD6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A412F514-9201-81B8-B80A-0481E4922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143" y="1361011"/>
            <a:ext cx="3141958" cy="345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129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230275"/>
            <a:ext cx="8834100" cy="2522475"/>
          </a:xfrm>
          <a:prstGeom prst="rect">
            <a:avLst/>
          </a:prstGeom>
          <a:noFill/>
          <a:ln w="38100" cap="flat" cmpd="sng">
            <a:solidFill>
              <a:srgbClr val="FEC53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81222"/>
            <a:ext cx="7866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800"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700" b="1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4914828" y="14328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576125" y="2407875"/>
            <a:ext cx="6928200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42900" indent="-342900" fontAlgn="base">
              <a:buChar char="•"/>
            </a:pPr>
            <a:r>
              <a:rPr lang="en-US" sz="2400" b="1">
                <a:latin typeface="Roboto"/>
              </a:rPr>
              <a:t>What is string data?</a:t>
            </a:r>
          </a:p>
          <a:p>
            <a:pPr marL="342900" indent="-342900" fontAlgn="base">
              <a:buChar char="•"/>
            </a:pPr>
            <a:endParaRPr lang="en-US" sz="2400" b="1">
              <a:latin typeface="Roboto"/>
            </a:endParaRPr>
          </a:p>
          <a:p>
            <a:pPr marL="342900" indent="-342900" fontAlgn="base">
              <a:buChar char="•"/>
            </a:pPr>
            <a:endParaRPr lang="en-US" sz="2400" b="1">
              <a:latin typeface="Roboto"/>
            </a:endParaRPr>
          </a:p>
          <a:p>
            <a:pPr marL="342900" indent="-342900" fontAlgn="base">
              <a:buChar char="•"/>
            </a:pPr>
            <a:r>
              <a:rPr lang="en-US" sz="2400" b="1">
                <a:latin typeface="Roboto"/>
              </a:rPr>
              <a:t>Why is string data useful in computing?</a:t>
            </a:r>
            <a:r>
              <a:rPr lang="en-US" sz="2000" b="1">
                <a:latin typeface="Roboto"/>
              </a:rPr>
              <a:t> </a:t>
            </a:r>
            <a:endParaRPr lang="en-US" sz="2000" b="1">
              <a:ea typeface="Verdana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/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1015002" cy="7127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34;p15">
            <a:extLst>
              <a:ext uri="{FF2B5EF4-FFF2-40B4-BE49-F238E27FC236}">
                <a16:creationId xmlns:a16="http://schemas.microsoft.com/office/drawing/2014/main" id="{348EEC17-A467-47A3-D247-A7CDED078FEE}"/>
              </a:ext>
            </a:extLst>
          </p:cNvPr>
          <p:cNvSpPr/>
          <p:nvPr/>
        </p:nvSpPr>
        <p:spPr>
          <a:xfrm>
            <a:off x="1130325" y="324074"/>
            <a:ext cx="6883500" cy="971325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35;p15">
            <a:extLst>
              <a:ext uri="{FF2B5EF4-FFF2-40B4-BE49-F238E27FC236}">
                <a16:creationId xmlns:a16="http://schemas.microsoft.com/office/drawing/2014/main" id="{86460C9B-3EFD-C2DA-6EB7-7FEF84F7A1C2}"/>
              </a:ext>
            </a:extLst>
          </p:cNvPr>
          <p:cNvSpPr txBox="1">
            <a:spLocks/>
          </p:cNvSpPr>
          <p:nvPr/>
        </p:nvSpPr>
        <p:spPr>
          <a:xfrm>
            <a:off x="1212113" y="281775"/>
            <a:ext cx="6680687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</a:t>
            </a:r>
            <a:r>
              <a:rPr lang="en-US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Add the </a:t>
            </a:r>
            <a:r>
              <a:rPr lang="en-US" sz="30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makeBeats</a:t>
            </a:r>
            <a:r>
              <a:rPr lang="en-US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to the beat strings you made in </a:t>
            </a:r>
            <a:r>
              <a:rPr lang="en-US" sz="30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lang="en" sz="3000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7" name="Google Shape;136;p15">
            <a:extLst>
              <a:ext uri="{FF2B5EF4-FFF2-40B4-BE49-F238E27FC236}">
                <a16:creationId xmlns:a16="http://schemas.microsoft.com/office/drawing/2014/main" id="{7ED370F0-F917-B2C4-C1B9-B42E827395BF}"/>
              </a:ext>
            </a:extLst>
          </p:cNvPr>
          <p:cNvSpPr/>
          <p:nvPr/>
        </p:nvSpPr>
        <p:spPr>
          <a:xfrm>
            <a:off x="0" y="0"/>
            <a:ext cx="1091088" cy="73152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8" name="Google Shape;76;p1">
            <a:extLst>
              <a:ext uri="{FF2B5EF4-FFF2-40B4-BE49-F238E27FC236}">
                <a16:creationId xmlns:a16="http://schemas.microsoft.com/office/drawing/2014/main" id="{AC9250B5-97A6-A1C1-3711-37D0FE7A7C7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C20A3765-3AF2-C3FD-220D-B6C91FA5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094" y="1403311"/>
            <a:ext cx="3141958" cy="345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86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g12d8a6a12d7_0_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4" name="Google Shape;144;g12d8a6a12d7_0_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5" name="Google Shape;145;g12d8a6a12d7_0_9"/>
          <p:cNvSpPr txBox="1">
            <a:spLocks noGrp="1"/>
          </p:cNvSpPr>
          <p:nvPr>
            <p:ph type="title"/>
          </p:nvPr>
        </p:nvSpPr>
        <p:spPr>
          <a:xfrm>
            <a:off x="1347500" y="302550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Export the rhythm from </a:t>
            </a:r>
            <a:r>
              <a:rPr lang="en" sz="20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to </a:t>
            </a:r>
            <a:b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put into </a:t>
            </a:r>
            <a:r>
              <a:rPr lang="en" sz="20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endParaRPr sz="2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6" name="Google Shape;146;g12d8a6a12d7_0_9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7" name="Google Shape;147;g12d8a6a12d7_0_9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8" name="Google Shape;148;g12d8a6a12d7_0_9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g12d8a6a12d7_0_9"/>
          <p:cNvPicPr preferRelativeResize="0"/>
          <p:nvPr/>
        </p:nvPicPr>
        <p:blipFill rotWithShape="1">
          <a:blip r:embed="rId4">
            <a:alphaModFix/>
          </a:blip>
          <a:srcRect r="33181" b="26975"/>
          <a:stretch/>
        </p:blipFill>
        <p:spPr>
          <a:xfrm>
            <a:off x="154850" y="1137975"/>
            <a:ext cx="5959301" cy="3756126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g12d8a6a12d7_0_9"/>
          <p:cNvSpPr/>
          <p:nvPr/>
        </p:nvSpPr>
        <p:spPr>
          <a:xfrm>
            <a:off x="740500" y="1721175"/>
            <a:ext cx="606900" cy="223800"/>
          </a:xfrm>
          <a:prstGeom prst="ellipse">
            <a:avLst/>
          </a:prstGeom>
          <a:solidFill>
            <a:srgbClr val="000000">
              <a:alpha val="0"/>
            </a:srgbClr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12d8a6a12d7_0_9"/>
          <p:cNvSpPr/>
          <p:nvPr/>
        </p:nvSpPr>
        <p:spPr>
          <a:xfrm>
            <a:off x="1563350" y="3272200"/>
            <a:ext cx="417900" cy="286200"/>
          </a:xfrm>
          <a:prstGeom prst="ellipse">
            <a:avLst/>
          </a:prstGeom>
          <a:solidFill>
            <a:srgbClr val="000000">
              <a:alpha val="0"/>
            </a:srgbClr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12d8a6a12d7_0_9"/>
          <p:cNvSpPr txBox="1"/>
          <p:nvPr/>
        </p:nvSpPr>
        <p:spPr>
          <a:xfrm>
            <a:off x="6184200" y="1200825"/>
            <a:ext cx="27183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Roboto"/>
              <a:buAutoNum type="arabicPeriod"/>
            </a:pPr>
            <a:r>
              <a:rPr lang="en" sz="20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Select Scripts tab</a:t>
            </a:r>
            <a:endParaRPr sz="20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000"/>
              <a:buFont typeface="Roboto"/>
              <a:buAutoNum type="arabicPeriod"/>
            </a:pPr>
            <a:r>
              <a:rPr lang="en" sz="20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Click the icon with three lines next to the file you want to download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3" name="Google Shape;153;g12d8a6a12d7_0_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78575" y="527650"/>
            <a:ext cx="723975" cy="45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g12d8a6a12d7_0_4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3" name="Google Shape;173;g12d8a6a12d7_0_4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graphicFrame>
        <p:nvGraphicFramePr>
          <p:cNvPr id="175" name="Google Shape;175;g12d8a6a12d7_0_45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6" name="Google Shape;176;g12d8a6a12d7_0_4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g12d8a6a12d7_0_4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2d8a6a12d7_0_45"/>
          <p:cNvSpPr txBox="1"/>
          <p:nvPr/>
        </p:nvSpPr>
        <p:spPr>
          <a:xfrm>
            <a:off x="7134850" y="1254275"/>
            <a:ext cx="1811400" cy="18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4.  Select the download icon next to WAV</a:t>
            </a:r>
            <a:endParaRPr sz="2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1" name="Google Shape;181;g12d8a6a12d7_0_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78575" y="527650"/>
            <a:ext cx="723975" cy="4537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45;g12d8a6a12d7_0_9">
            <a:extLst>
              <a:ext uri="{FF2B5EF4-FFF2-40B4-BE49-F238E27FC236}">
                <a16:creationId xmlns:a16="http://schemas.microsoft.com/office/drawing/2014/main" id="{8D36C282-1378-C969-134D-F467540570A8}"/>
              </a:ext>
            </a:extLst>
          </p:cNvPr>
          <p:cNvSpPr txBox="1">
            <a:spLocks/>
          </p:cNvSpPr>
          <p:nvPr/>
        </p:nvSpPr>
        <p:spPr>
          <a:xfrm>
            <a:off x="1347500" y="302550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>
              <a:buSzPts val="2800"/>
            </a:pP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Export the rhythm from EarSketch to </a:t>
            </a:r>
            <a:b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put into Soundtrap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446467A-F4EE-4E06-465A-593D1CA84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850" y="1150820"/>
            <a:ext cx="6274426" cy="3421654"/>
          </a:xfrm>
          <a:prstGeom prst="rect">
            <a:avLst/>
          </a:prstGeom>
        </p:spPr>
      </p:pic>
      <p:sp>
        <p:nvSpPr>
          <p:cNvPr id="179" name="Google Shape;179;g12d8a6a12d7_0_45"/>
          <p:cNvSpPr/>
          <p:nvPr/>
        </p:nvSpPr>
        <p:spPr>
          <a:xfrm>
            <a:off x="898400" y="2101350"/>
            <a:ext cx="898200" cy="470400"/>
          </a:xfrm>
          <a:prstGeom prst="ellipse">
            <a:avLst/>
          </a:prstGeom>
          <a:solidFill>
            <a:srgbClr val="000000">
              <a:alpha val="0"/>
            </a:srgbClr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g12d8a6a12d7_0_3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9" name="Google Shape;159;g12d8a6a12d7_0_3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graphicFrame>
        <p:nvGraphicFramePr>
          <p:cNvPr id="161" name="Google Shape;161;g12d8a6a12d7_0_32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2" name="Google Shape;162;g12d8a6a12d7_0_3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3" name="Google Shape;163;g12d8a6a12d7_0_3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12d8a6a12d7_0_32"/>
          <p:cNvSpPr txBox="1"/>
          <p:nvPr/>
        </p:nvSpPr>
        <p:spPr>
          <a:xfrm>
            <a:off x="5424728" y="1300875"/>
            <a:ext cx="3477822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3. 	Click on the bars next to your script to Select Download from the dropdown menu</a:t>
            </a:r>
            <a:endParaRPr sz="20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436B68EA-C455-2114-8F74-2B6081CC7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850" y="1097675"/>
            <a:ext cx="5182528" cy="3532325"/>
          </a:xfrm>
          <a:prstGeom prst="rect">
            <a:avLst/>
          </a:prstGeom>
        </p:spPr>
      </p:pic>
      <p:pic>
        <p:nvPicPr>
          <p:cNvPr id="167" name="Google Shape;167;g12d8a6a12d7_0_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78575" y="527650"/>
            <a:ext cx="723975" cy="4537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45;g12d8a6a12d7_0_9">
            <a:extLst>
              <a:ext uri="{FF2B5EF4-FFF2-40B4-BE49-F238E27FC236}">
                <a16:creationId xmlns:a16="http://schemas.microsoft.com/office/drawing/2014/main" id="{F5770B0D-FCF3-8B7A-7E56-2B9533BA5822}"/>
              </a:ext>
            </a:extLst>
          </p:cNvPr>
          <p:cNvSpPr txBox="1">
            <a:spLocks/>
          </p:cNvSpPr>
          <p:nvPr/>
        </p:nvSpPr>
        <p:spPr>
          <a:xfrm>
            <a:off x="1347500" y="302550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>
              <a:buSzPts val="2800"/>
            </a:pP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Export the rhythm from EarSketch to </a:t>
            </a:r>
            <a:b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put into Soundtrap</a:t>
            </a:r>
          </a:p>
        </p:txBody>
      </p:sp>
      <p:sp>
        <p:nvSpPr>
          <p:cNvPr id="165" name="Google Shape;165;g12d8a6a12d7_0_32"/>
          <p:cNvSpPr/>
          <p:nvPr/>
        </p:nvSpPr>
        <p:spPr>
          <a:xfrm>
            <a:off x="1480008" y="2863837"/>
            <a:ext cx="1366887" cy="369557"/>
          </a:xfrm>
          <a:prstGeom prst="ellipse">
            <a:avLst/>
          </a:prstGeom>
          <a:solidFill>
            <a:srgbClr val="000000">
              <a:alpha val="0"/>
            </a:srgbClr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7" name="Google Shape;187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graphicFrame>
        <p:nvGraphicFramePr>
          <p:cNvPr id="189" name="Google Shape;189;g127fff6a082_0_12"/>
          <p:cNvGraphicFramePr/>
          <p:nvPr/>
        </p:nvGraphicFramePr>
        <p:xfrm>
          <a:off x="242175" y="1137975"/>
          <a:ext cx="4242900" cy="41747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12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1452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5. Locate the downloaded file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6. Consider moving this file to a place that is easy to find (ex. desktop)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285750" marR="0" lvl="0" indent="-2857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7. This WAV file can be imported into a DAW 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53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0" name="Google Shape;190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45;g12d8a6a12d7_0_9">
            <a:extLst>
              <a:ext uri="{FF2B5EF4-FFF2-40B4-BE49-F238E27FC236}">
                <a16:creationId xmlns:a16="http://schemas.microsoft.com/office/drawing/2014/main" id="{536A43B1-5569-E93D-B01F-6CF48BDF9C3F}"/>
              </a:ext>
            </a:extLst>
          </p:cNvPr>
          <p:cNvSpPr txBox="1">
            <a:spLocks/>
          </p:cNvSpPr>
          <p:nvPr/>
        </p:nvSpPr>
        <p:spPr>
          <a:xfrm>
            <a:off x="1347500" y="302550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>
              <a:buSzPts val="2800"/>
            </a:pP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Export the rhythm from EarSketch to </a:t>
            </a:r>
            <a:b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put into Soundtrap</a:t>
            </a:r>
          </a:p>
        </p:txBody>
      </p:sp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D1A0820-AFA8-6F84-926B-93EAD1861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113" y="1943100"/>
            <a:ext cx="3200400" cy="12573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g12d8a6a12d7_0_6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8" name="Google Shape;198;g12d8a6a12d7_0_60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graphicFrame>
        <p:nvGraphicFramePr>
          <p:cNvPr id="200" name="Google Shape;200;g12d8a6a12d7_0_60"/>
          <p:cNvGraphicFramePr/>
          <p:nvPr>
            <p:extLst>
              <p:ext uri="{D42A27DB-BD31-4B8C-83A1-F6EECF244321}">
                <p14:modId xmlns:p14="http://schemas.microsoft.com/office/powerpoint/2010/main" val="662458935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600" b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Summary:</a:t>
                      </a:r>
                      <a:endParaRPr sz="1600" b="1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Scripts tab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Click the icon with three lines next to the file you want to download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Download from the dropdown menu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the download icon next to WAV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Locate the downloaded file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Consider moving this file to a place that is easy to find (ex. desktop)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This WAV file can be imported into a DAW</a:t>
                      </a: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 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1" name="Google Shape;201;g12d8a6a12d7_0_6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" name="Google Shape;202;g12d8a6a12d7_0_60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g12d8a6a12d7_0_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78575" y="527650"/>
            <a:ext cx="723975" cy="4537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45;g12d8a6a12d7_0_9">
            <a:extLst>
              <a:ext uri="{FF2B5EF4-FFF2-40B4-BE49-F238E27FC236}">
                <a16:creationId xmlns:a16="http://schemas.microsoft.com/office/drawing/2014/main" id="{5A64133A-A43E-39B6-154A-18F86A952C41}"/>
              </a:ext>
            </a:extLst>
          </p:cNvPr>
          <p:cNvSpPr txBox="1">
            <a:spLocks/>
          </p:cNvSpPr>
          <p:nvPr/>
        </p:nvSpPr>
        <p:spPr>
          <a:xfrm>
            <a:off x="1347500" y="302550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>
              <a:buSzPts val="2800"/>
            </a:pP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Export the rhythm from EarSketch to </a:t>
            </a:r>
            <a:b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put into Soundtrap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g12d8a6a12d7_0_18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9" name="Google Shape;209;g12d8a6a12d7_0_18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10" name="Google Shape;210;g12d8a6a12d7_0_18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Importing WAV File to </a:t>
            </a:r>
            <a:r>
              <a:rPr lang="en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11" name="Google Shape;211;g12d8a6a12d7_0_18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556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2000"/>
                        <a:buFont typeface="Roboto"/>
                        <a:buAutoNum type="arabicPeriod"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Open a new project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556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2000"/>
                        <a:buFont typeface="Roboto"/>
                        <a:buAutoNum type="arabicPeriod"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Import File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2" name="Google Shape;212;g12d8a6a12d7_0_18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12d8a6a12d7_0_18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4" name="Google Shape;214;g12d8a6a12d7_0_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2325" y="1147800"/>
            <a:ext cx="5566625" cy="35311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12d8a6a12d7_0_18"/>
          <p:cNvSpPr/>
          <p:nvPr/>
        </p:nvSpPr>
        <p:spPr>
          <a:xfrm>
            <a:off x="5109888" y="2851950"/>
            <a:ext cx="2191500" cy="1741200"/>
          </a:xfrm>
          <a:prstGeom prst="ellipse">
            <a:avLst/>
          </a:prstGeom>
          <a:solidFill>
            <a:srgbClr val="000000">
              <a:alpha val="0"/>
            </a:srgbClr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6" name="Google Shape;216;g12d8a6a12d7_0_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95274" y="384212"/>
            <a:ext cx="537025" cy="53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g12d8a6a12d7_0_74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22" name="Google Shape;222;g12d8a6a12d7_0_7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graphicFrame>
        <p:nvGraphicFramePr>
          <p:cNvPr id="224" name="Google Shape;224;g12d8a6a12d7_0_74"/>
          <p:cNvGraphicFramePr/>
          <p:nvPr/>
        </p:nvGraphicFramePr>
        <p:xfrm>
          <a:off x="204900" y="1199663"/>
          <a:ext cx="3722050" cy="41394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6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1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9450">
                <a:tc gridSpan="2">
                  <a:txBody>
                    <a:bodyPr/>
                    <a:lstStyle/>
                    <a:p>
                      <a:pPr marL="457200" lvl="0" indent="-457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3.    Select the file downloaded from </a:t>
                      </a:r>
                      <a:r>
                        <a:rPr lang="en" sz="200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457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4.    Select Open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5" name="Google Shape;225;g12d8a6a12d7_0_74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12d8a6a12d7_0_7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7" name="Google Shape;227;g12d8a6a12d7_0_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95274" y="384212"/>
            <a:ext cx="537025" cy="53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12d8a6a12d7_0_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13825" y="1686900"/>
            <a:ext cx="382905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12d8a6a12d7_0_7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66225" y="3106013"/>
            <a:ext cx="3524250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10;g12d8a6a12d7_0_18">
            <a:extLst>
              <a:ext uri="{FF2B5EF4-FFF2-40B4-BE49-F238E27FC236}">
                <a16:creationId xmlns:a16="http://schemas.microsoft.com/office/drawing/2014/main" id="{04C880FF-45B7-DACC-D4FF-50220232464F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>
              <a:buSzPts val="2800"/>
            </a:pPr>
            <a:r>
              <a:rPr lang="en-US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Importing WAV File to Soundtrap</a:t>
            </a:r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B2B25B0-9B63-EFA2-0598-B6CFFE651E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5458" y="2029799"/>
            <a:ext cx="3848168" cy="58453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g12d8a6a12d7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7" name="Google Shape;247;g12d8a6a12d7_0_0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graphicFrame>
        <p:nvGraphicFramePr>
          <p:cNvPr id="249" name="Google Shape;249;g12d8a6a12d7_0_0"/>
          <p:cNvGraphicFramePr/>
          <p:nvPr>
            <p:extLst>
              <p:ext uri="{D42A27DB-BD31-4B8C-83A1-F6EECF244321}">
                <p14:modId xmlns:p14="http://schemas.microsoft.com/office/powerpoint/2010/main" val="1594450093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Summary: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Open a new project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Import File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the file downloaded from </a:t>
                      </a:r>
                      <a:r>
                        <a:rPr lang="en" sz="160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Open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0" name="Google Shape;250;g12d8a6a12d7_0_0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12d8a6a12d7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2" name="Google Shape;252;g12d8a6a12d7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95274" y="384212"/>
            <a:ext cx="537025" cy="5370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10;g12d8a6a12d7_0_18">
            <a:extLst>
              <a:ext uri="{FF2B5EF4-FFF2-40B4-BE49-F238E27FC236}">
                <a16:creationId xmlns:a16="http://schemas.microsoft.com/office/drawing/2014/main" id="{A336E496-4327-B4D7-44F8-C91A56DE97DE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>
              <a:buSzPts val="2800"/>
            </a:pPr>
            <a:r>
              <a:rPr lang="en-US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Importing WAV File to Soundtrap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34;p15">
            <a:extLst>
              <a:ext uri="{FF2B5EF4-FFF2-40B4-BE49-F238E27FC236}">
                <a16:creationId xmlns:a16="http://schemas.microsoft.com/office/drawing/2014/main" id="{348EEC17-A467-47A3-D247-A7CDED078FEE}"/>
              </a:ext>
            </a:extLst>
          </p:cNvPr>
          <p:cNvSpPr/>
          <p:nvPr/>
        </p:nvSpPr>
        <p:spPr>
          <a:xfrm>
            <a:off x="1130325" y="324074"/>
            <a:ext cx="6883500" cy="971325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5" name="Google Shape;135;p15">
            <a:extLst>
              <a:ext uri="{FF2B5EF4-FFF2-40B4-BE49-F238E27FC236}">
                <a16:creationId xmlns:a16="http://schemas.microsoft.com/office/drawing/2014/main" id="{86460C9B-3EFD-C2DA-6EB7-7FEF84F7A1C2}"/>
              </a:ext>
            </a:extLst>
          </p:cNvPr>
          <p:cNvSpPr txBox="1">
            <a:spLocks/>
          </p:cNvSpPr>
          <p:nvPr/>
        </p:nvSpPr>
        <p:spPr>
          <a:xfrm>
            <a:off x="1212113" y="281775"/>
            <a:ext cx="6680687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</a:t>
            </a:r>
            <a:r>
              <a:rPr lang="en-US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Create a 2</a:t>
            </a:r>
            <a:r>
              <a:rPr lang="en-US" sz="3000" i="1" baseline="30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nd</a:t>
            </a:r>
            <a:r>
              <a:rPr lang="en-US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rhythm and script the beat strings &amp; </a:t>
            </a:r>
            <a:r>
              <a:rPr lang="en-US" sz="30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makeBeats</a:t>
            </a:r>
            <a:endParaRPr lang="en" sz="3000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7" name="Google Shape;136;p15">
            <a:extLst>
              <a:ext uri="{FF2B5EF4-FFF2-40B4-BE49-F238E27FC236}">
                <a16:creationId xmlns:a16="http://schemas.microsoft.com/office/drawing/2014/main" id="{7ED370F0-F917-B2C4-C1B9-B42E827395BF}"/>
              </a:ext>
            </a:extLst>
          </p:cNvPr>
          <p:cNvSpPr/>
          <p:nvPr/>
        </p:nvSpPr>
        <p:spPr>
          <a:xfrm>
            <a:off x="0" y="0"/>
            <a:ext cx="1091088" cy="73152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8" name="Google Shape;76;p1">
            <a:extLst>
              <a:ext uri="{FF2B5EF4-FFF2-40B4-BE49-F238E27FC236}">
                <a16:creationId xmlns:a16="http://schemas.microsoft.com/office/drawing/2014/main" id="{AC9250B5-97A6-A1C1-3711-37D0FE7A7C7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A2BF790A-0103-CA92-1D45-2F27091E7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712" y="1718068"/>
            <a:ext cx="3116154" cy="328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2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rgbClr val="FEC5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99" name="Google Shape;99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 rot="10800000">
            <a:off x="4026387" y="1541370"/>
            <a:ext cx="4910873" cy="3235754"/>
          </a:xfrm>
          <a:prstGeom prst="rect">
            <a:avLst/>
          </a:prstGeom>
          <a:solidFill>
            <a:srgbClr val="FEC5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3983371" y="1428448"/>
            <a:ext cx="4910874" cy="3235753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err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EarSketch</a:t>
            </a: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: Genre, Step Sequencer &amp; Variables</a:t>
            </a:r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1"/>
          </p:nvPr>
        </p:nvSpPr>
        <p:spPr>
          <a:xfrm>
            <a:off x="484328" y="1541664"/>
            <a:ext cx="3306012" cy="185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2000" b="1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lang="en-US" sz="2000" b="1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342900" indent="-342900">
              <a:lnSpc>
                <a:spcPct val="114999"/>
              </a:lnSpc>
              <a:spcBef>
                <a:spcPts val="1600"/>
              </a:spcBef>
              <a:spcAft>
                <a:spcPts val="1600"/>
              </a:spcAft>
              <a:buSzPts val="1400"/>
            </a:pP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</a:rPr>
              <a:t>We will learn the string data type.</a:t>
            </a:r>
            <a:endParaRPr lang="en">
              <a:solidFill>
                <a:srgbClr val="595959"/>
              </a:solidFill>
            </a:endParaRPr>
          </a:p>
          <a:p>
            <a:pPr marL="342900" indent="-342900">
              <a:lnSpc>
                <a:spcPct val="114999"/>
              </a:lnSpc>
              <a:spcBef>
                <a:spcPts val="1600"/>
              </a:spcBef>
              <a:spcAft>
                <a:spcPts val="1600"/>
              </a:spcAft>
              <a:buSzPts val="1400"/>
            </a:pP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</a:rPr>
              <a:t>We will learn how to define string data for the </a:t>
            </a:r>
            <a:r>
              <a:rPr lang="en" sz="2000" dirty="0" err="1">
                <a:solidFill>
                  <a:srgbClr val="000000"/>
                </a:solidFill>
                <a:latin typeface="Roboto"/>
                <a:ea typeface="Roboto"/>
                <a:cs typeface="Roboto"/>
              </a:rPr>
              <a:t>makeBeat</a:t>
            </a: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</a:rPr>
              <a:t>() function. </a:t>
            </a:r>
            <a:endParaRPr lang="en" dirty="0"/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141916" y="1519004"/>
            <a:ext cx="4706669" cy="3258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2000" b="1" i="1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 </a:t>
            </a:r>
            <a:endParaRPr lang="en" sz="1400" b="1" u="sng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14999"/>
              </a:lnSpc>
              <a:buSzPts val="1400"/>
              <a:buNone/>
            </a:pPr>
            <a:r>
              <a:rPr lang="en" sz="1600" b="1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 / Explore:</a:t>
            </a:r>
            <a:endParaRPr lang="en" sz="1600" dirty="0">
              <a:solidFill>
                <a:schemeClr val="dk1"/>
              </a:solidFill>
            </a:endParaRPr>
          </a:p>
          <a:p>
            <a:pPr marL="0" indent="0">
              <a:lnSpc>
                <a:spcPct val="114999"/>
              </a:lnSpc>
              <a:buSzPts val="1400"/>
              <a:buNone/>
            </a:pP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Activity: Debug the Script Errors</a:t>
            </a:r>
            <a:endParaRPr lang="en" sz="1600" dirty="0">
              <a:solidFill>
                <a:schemeClr val="dk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600" b="1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</a:t>
            </a:r>
            <a:r>
              <a:rPr lang="en" sz="1600" b="1" u="sng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: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 Learn how to convert the step sequencer to beat strings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buSzPts val="1100"/>
              <a:buNone/>
            </a:pPr>
            <a:r>
              <a:rPr lang="en" sz="1600" b="1" u="sng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 </a:t>
            </a: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–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Create two rhythms in </a:t>
            </a:r>
            <a:r>
              <a:rPr lang="en" sz="16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and  export them to </a:t>
            </a:r>
            <a:r>
              <a:rPr lang="en" sz="16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endParaRPr lang="en" sz="1600" dirty="0" err="1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SzPts val="1100"/>
              <a:buNone/>
            </a:pPr>
            <a:r>
              <a:rPr lang="en" sz="1600" b="1" u="sng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Evaluate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: Match step sequencer grids to </a:t>
            </a:r>
            <a:r>
              <a:rPr lang="en" sz="1600" dirty="0" err="1">
                <a:solidFill>
                  <a:schemeClr val="dk1"/>
                </a:solidFill>
                <a:latin typeface="Roboto"/>
                <a:ea typeface="Roboto"/>
                <a:cs typeface="Roboto"/>
              </a:rPr>
              <a:t>EarSketch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 scripts</a:t>
            </a:r>
          </a:p>
        </p:txBody>
      </p:sp>
      <p:sp>
        <p:nvSpPr>
          <p:cNvPr id="105" name="Google Shape;105;p4"/>
          <p:cNvSpPr/>
          <p:nvPr/>
        </p:nvSpPr>
        <p:spPr>
          <a:xfrm>
            <a:off x="0" y="0"/>
            <a:ext cx="971778" cy="653129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sz="12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sz="1200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g12d8a6a12d7_0_6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8" name="Google Shape;198;g12d8a6a12d7_0_60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graphicFrame>
        <p:nvGraphicFramePr>
          <p:cNvPr id="200" name="Google Shape;200;g12d8a6a12d7_0_60"/>
          <p:cNvGraphicFramePr/>
          <p:nvPr>
            <p:extLst>
              <p:ext uri="{D42A27DB-BD31-4B8C-83A1-F6EECF244321}">
                <p14:modId xmlns:p14="http://schemas.microsoft.com/office/powerpoint/2010/main" val="1408964828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Summary: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Scripts tab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Click the icon with three lines next to the file you want to download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Download from the dropdown menu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the download icon next to WAV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Locate the downloaded file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Consider moving this file to a place that is easy to find (ex. desktop)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1" name="Google Shape;201;g12d8a6a12d7_0_6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" name="Google Shape;202;g12d8a6a12d7_0_60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g12d8a6a12d7_0_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78575" y="527650"/>
            <a:ext cx="723975" cy="453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35;p15">
            <a:extLst>
              <a:ext uri="{FF2B5EF4-FFF2-40B4-BE49-F238E27FC236}">
                <a16:creationId xmlns:a16="http://schemas.microsoft.com/office/drawing/2014/main" id="{39BF03AF-EABF-5F17-55EA-651F51CFD1BC}"/>
              </a:ext>
            </a:extLst>
          </p:cNvPr>
          <p:cNvSpPr txBox="1">
            <a:spLocks/>
          </p:cNvSpPr>
          <p:nvPr/>
        </p:nvSpPr>
        <p:spPr>
          <a:xfrm>
            <a:off x="1231556" y="349388"/>
            <a:ext cx="6680687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</a:t>
            </a:r>
            <a:r>
              <a:rPr lang="en-US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Export the 2</a:t>
            </a:r>
            <a:r>
              <a:rPr lang="en-US" sz="2400" i="1" baseline="30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nd</a:t>
            </a:r>
            <a:r>
              <a:rPr lang="en-US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rhythm from </a:t>
            </a:r>
            <a:r>
              <a:rPr lang="en-US" sz="24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lang="en" sz="2400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933651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g12d8a6a12d7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7" name="Google Shape;247;g12d8a6a12d7_0_0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48" name="Google Shape;248;g12d8a6a12d7_0_0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Import the 2</a:t>
            </a:r>
            <a:r>
              <a:rPr lang="en" sz="2400" i="1" baseline="30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nd</a:t>
            </a:r>
            <a:r>
              <a:rPr lang="en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WAV File to </a:t>
            </a:r>
            <a:r>
              <a:rPr lang="en" sz="24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endParaRPr sz="24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49" name="Google Shape;249;g12d8a6a12d7_0_0"/>
          <p:cNvGraphicFramePr/>
          <p:nvPr>
            <p:extLst>
              <p:ext uri="{D42A27DB-BD31-4B8C-83A1-F6EECF244321}">
                <p14:modId xmlns:p14="http://schemas.microsoft.com/office/powerpoint/2010/main" val="2657461752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Summary: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Open the project that you put the first </a:t>
                      </a:r>
                      <a:r>
                        <a:rPr lang="en" sz="160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export into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Import File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the 2</a:t>
                      </a:r>
                      <a:r>
                        <a:rPr lang="en" sz="1600" baseline="30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nd</a:t>
                      </a: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WAV file downloaded from </a:t>
                      </a:r>
                      <a:r>
                        <a:rPr lang="en" sz="160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Roboto"/>
                        <a:buAutoNum type="arabicPeriod"/>
                      </a:pPr>
                      <a:r>
                        <a:rPr lang="en" sz="16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Select Open</a:t>
                      </a:r>
                      <a:endParaRPr sz="16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0" name="Google Shape;250;g12d8a6a12d7_0_0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12d8a6a12d7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2" name="Google Shape;252;g12d8a6a12d7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95274" y="384212"/>
            <a:ext cx="537025" cy="537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61258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4;p15">
            <a:extLst>
              <a:ext uri="{FF2B5EF4-FFF2-40B4-BE49-F238E27FC236}">
                <a16:creationId xmlns:a16="http://schemas.microsoft.com/office/drawing/2014/main" id="{CCA3BEC4-0FD3-17B5-1BD4-623F5DE107D2}"/>
              </a:ext>
            </a:extLst>
          </p:cNvPr>
          <p:cNvSpPr/>
          <p:nvPr/>
        </p:nvSpPr>
        <p:spPr>
          <a:xfrm>
            <a:off x="1130325" y="324074"/>
            <a:ext cx="6883500" cy="971325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pic>
        <p:nvPicPr>
          <p:cNvPr id="208" name="Google Shape;208;g12d8a6a12d7_0_18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0" name="Google Shape;210;g12d8a6a12d7_0_18"/>
          <p:cNvSpPr txBox="1">
            <a:spLocks noGrp="1"/>
          </p:cNvSpPr>
          <p:nvPr>
            <p:ph type="title"/>
          </p:nvPr>
        </p:nvSpPr>
        <p:spPr>
          <a:xfrm>
            <a:off x="1347500" y="286946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Make sure you save the 2 imported rhythms in the same </a:t>
            </a:r>
            <a:r>
              <a:rPr lang="en" sz="2000" i="1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sz="2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project</a:t>
            </a:r>
            <a:endParaRPr sz="2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11" name="Google Shape;211;g12d8a6a12d7_0_18"/>
          <p:cNvGraphicFramePr/>
          <p:nvPr>
            <p:extLst>
              <p:ext uri="{D42A27DB-BD31-4B8C-83A1-F6EECF244321}">
                <p14:modId xmlns:p14="http://schemas.microsoft.com/office/powerpoint/2010/main" val="1155724343"/>
              </p:ext>
            </p:extLst>
          </p:nvPr>
        </p:nvGraphicFramePr>
        <p:xfrm>
          <a:off x="242200" y="1254275"/>
          <a:ext cx="2898676" cy="353475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449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9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556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2000"/>
                        <a:buFont typeface="Roboto"/>
                        <a:buAutoNum type="arabicPeriod"/>
                      </a:pPr>
                      <a:r>
                        <a:rPr lang="en" sz="200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You will use the 2 imported rhythms to make a song in </a:t>
                      </a:r>
                      <a:r>
                        <a:rPr lang="en" sz="200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Soundtrap</a:t>
                      </a: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2" name="Google Shape;212;g12d8a6a12d7_0_18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12d8a6a12d7_0_18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-US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US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2C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4" name="Google Shape;214;g12d8a6a12d7_0_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2325" y="1147800"/>
            <a:ext cx="5566625" cy="35311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12d8a6a12d7_0_18"/>
          <p:cNvSpPr/>
          <p:nvPr/>
        </p:nvSpPr>
        <p:spPr>
          <a:xfrm>
            <a:off x="5109888" y="2851950"/>
            <a:ext cx="2191500" cy="1741200"/>
          </a:xfrm>
          <a:prstGeom prst="ellipse">
            <a:avLst/>
          </a:prstGeom>
          <a:solidFill>
            <a:srgbClr val="000000">
              <a:alpha val="0"/>
            </a:srgbClr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6" name="Google Shape;216;g12d8a6a12d7_0_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95274" y="384212"/>
            <a:ext cx="537025" cy="537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3276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5" name="Google Shape;135;p15"/>
          <p:cNvSpPr txBox="1">
            <a:spLocks noGrp="1"/>
          </p:cNvSpPr>
          <p:nvPr>
            <p:ph type="title"/>
          </p:nvPr>
        </p:nvSpPr>
        <p:spPr>
          <a:xfrm>
            <a:off x="877823" y="366375"/>
            <a:ext cx="721814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4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Evaluate: Match the Step Sequencer </a:t>
            </a:r>
            <a:endParaRPr sz="24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C69229-E34A-F618-0171-3D6745FF34BF}"/>
              </a:ext>
            </a:extLst>
          </p:cNvPr>
          <p:cNvSpPr txBox="1"/>
          <p:nvPr/>
        </p:nvSpPr>
        <p:spPr>
          <a:xfrm>
            <a:off x="1237589" y="1448365"/>
            <a:ext cx="7123814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800"/>
              <a:t>You will be assigned to a pair.</a:t>
            </a:r>
          </a:p>
          <a:p>
            <a:endParaRPr lang="en-US" sz="1800"/>
          </a:p>
          <a:p>
            <a:r>
              <a:rPr lang="en-US" sz="1800"/>
              <a:t>One person in the pair will be given 3 Step Sequencer grids and the other person will be given 3 scripts with beat strings and </a:t>
            </a:r>
            <a:r>
              <a:rPr lang="en-US" sz="1800" err="1"/>
              <a:t>makeBeats</a:t>
            </a:r>
            <a:r>
              <a:rPr lang="en-US" sz="1800"/>
              <a:t>. </a:t>
            </a:r>
          </a:p>
          <a:p>
            <a:endParaRPr lang="en-US" sz="1800"/>
          </a:p>
          <a:p>
            <a:r>
              <a:rPr lang="en-US" sz="1800"/>
              <a:t>Match the step sequencer grid to the script. </a:t>
            </a:r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  <p:pic>
        <p:nvPicPr>
          <p:cNvPr id="5" name="Google Shape;76;p1">
            <a:extLst>
              <a:ext uri="{FF2B5EF4-FFF2-40B4-BE49-F238E27FC236}">
                <a16:creationId xmlns:a16="http://schemas.microsoft.com/office/drawing/2014/main" id="{D4FDA92C-C909-BE10-D2A8-3F48252F8A0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4611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9" name="Google Shape;119;g128546ea396_0_1"/>
          <p:cNvSpPr txBox="1">
            <a:spLocks noGrp="1"/>
          </p:cNvSpPr>
          <p:nvPr>
            <p:ph type="title"/>
          </p:nvPr>
        </p:nvSpPr>
        <p:spPr>
          <a:xfrm>
            <a:off x="1207007" y="366375"/>
            <a:ext cx="680666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Debugging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g128546ea396_0_1"/>
          <p:cNvSpPr/>
          <p:nvPr/>
        </p:nvSpPr>
        <p:spPr>
          <a:xfrm>
            <a:off x="0" y="0"/>
            <a:ext cx="1098433" cy="787845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7" name="Google Shape;76;p1">
            <a:extLst>
              <a:ext uri="{FF2B5EF4-FFF2-40B4-BE49-F238E27FC236}">
                <a16:creationId xmlns:a16="http://schemas.microsoft.com/office/drawing/2014/main" id="{292B32A8-EFB8-5E6C-D4B3-B078E60372B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2">
            <a:extLst>
              <a:ext uri="{FF2B5EF4-FFF2-40B4-BE49-F238E27FC236}">
                <a16:creationId xmlns:a16="http://schemas.microsoft.com/office/drawing/2014/main" id="{87F1E6C0-D9B6-58B1-E158-1036035071A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514" r="6514"/>
          <a:stretch>
            <a:fillRect/>
          </a:stretch>
        </p:blipFill>
        <p:spPr>
          <a:xfrm>
            <a:off x="6399050" y="2678309"/>
            <a:ext cx="2319985" cy="2141116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1A15ACEE-D550-8561-5740-8368A8A8E72C}"/>
              </a:ext>
            </a:extLst>
          </p:cNvPr>
          <p:cNvSpPr txBox="1">
            <a:spLocks/>
          </p:cNvSpPr>
          <p:nvPr/>
        </p:nvSpPr>
        <p:spPr>
          <a:xfrm>
            <a:off x="7256387" y="1952197"/>
            <a:ext cx="104381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Raleway"/>
              <a:buNone/>
              <a:defRPr sz="26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-US"/>
              <a:t>moth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F5416C0B-0D42-2F6B-FEA4-FAA6B2EFA876}"/>
              </a:ext>
            </a:extLst>
          </p:cNvPr>
          <p:cNvSpPr/>
          <p:nvPr/>
        </p:nvSpPr>
        <p:spPr>
          <a:xfrm rot="2288845">
            <a:off x="7130972" y="2323306"/>
            <a:ext cx="284357" cy="1273555"/>
          </a:xfrm>
          <a:prstGeom prst="downArrow">
            <a:avLst>
              <a:gd name="adj1" fmla="val 54495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963A19-7F2C-F8B7-5C2F-431E32D17414}"/>
              </a:ext>
            </a:extLst>
          </p:cNvPr>
          <p:cNvSpPr txBox="1"/>
          <p:nvPr/>
        </p:nvSpPr>
        <p:spPr>
          <a:xfrm>
            <a:off x="230351" y="1229677"/>
            <a:ext cx="5803055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800" b="1"/>
              <a:t>Your Task:</a:t>
            </a:r>
            <a:r>
              <a:rPr lang="en-US" sz="1800"/>
              <a:t> </a:t>
            </a:r>
          </a:p>
          <a:p>
            <a:endParaRPr lang="en-US" sz="1800"/>
          </a:p>
          <a:p>
            <a:r>
              <a:rPr lang="en-US" sz="1800"/>
              <a:t>1. Import and Debug the script in 5 minutes or less</a:t>
            </a:r>
            <a:endParaRPr lang="en-US"/>
          </a:p>
          <a:p>
            <a:endParaRPr lang="en-US" sz="1800"/>
          </a:p>
          <a:p>
            <a:r>
              <a:rPr lang="en-US" sz="1800" dirty="0">
                <a:hlinkClick r:id="rId5"/>
              </a:rPr>
              <a:t>EarSketch Script</a:t>
            </a:r>
            <a:r>
              <a:rPr lang="en-US" sz="1800" dirty="0"/>
              <a:t> </a:t>
            </a:r>
          </a:p>
          <a:p>
            <a:endParaRPr lang="en-US" sz="1800"/>
          </a:p>
        </p:txBody>
      </p:sp>
      <p:pic>
        <p:nvPicPr>
          <p:cNvPr id="3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CC656AA-B334-468F-65D4-0EDFB8A91E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59" y="2844000"/>
            <a:ext cx="6029324" cy="172469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A8DAD8F9-1953-70C1-7FF8-2E938F5F6339}"/>
              </a:ext>
            </a:extLst>
          </p:cNvPr>
          <p:cNvSpPr/>
          <p:nvPr/>
        </p:nvSpPr>
        <p:spPr>
          <a:xfrm>
            <a:off x="5207373" y="2963396"/>
            <a:ext cx="916080" cy="655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9" name="Google Shape;119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Solution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g128546ea396_0_1"/>
          <p:cNvSpPr/>
          <p:nvPr/>
        </p:nvSpPr>
        <p:spPr>
          <a:xfrm>
            <a:off x="0" y="0"/>
            <a:ext cx="1098433" cy="787845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lang="en-US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7" name="Google Shape;76;p1">
            <a:extLst>
              <a:ext uri="{FF2B5EF4-FFF2-40B4-BE49-F238E27FC236}">
                <a16:creationId xmlns:a16="http://schemas.microsoft.com/office/drawing/2014/main" id="{395F9611-9B37-B006-D5B0-56CD15AAC36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81017AE-0C0B-D964-03F1-85D65E34C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893" y="2064835"/>
            <a:ext cx="7915320" cy="19192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F8E486-57DF-AC00-FDA8-5275A90AFD42}"/>
              </a:ext>
            </a:extLst>
          </p:cNvPr>
          <p:cNvSpPr txBox="1"/>
          <p:nvPr/>
        </p:nvSpPr>
        <p:spPr>
          <a:xfrm>
            <a:off x="2006973" y="1133755"/>
            <a:ext cx="512837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latin typeface="Roboto"/>
              </a:rPr>
              <a:t>What are the three errors? </a:t>
            </a:r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DBAD4FB-6E61-2812-DDFA-B758685CE9F3}"/>
              </a:ext>
            </a:extLst>
          </p:cNvPr>
          <p:cNvSpPr/>
          <p:nvPr/>
        </p:nvSpPr>
        <p:spPr>
          <a:xfrm>
            <a:off x="6837829" y="3215526"/>
            <a:ext cx="134470" cy="20170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7189010-590C-746F-C5EE-CADFA8F160F9}"/>
              </a:ext>
            </a:extLst>
          </p:cNvPr>
          <p:cNvSpPr/>
          <p:nvPr/>
        </p:nvSpPr>
        <p:spPr>
          <a:xfrm>
            <a:off x="929528" y="3383615"/>
            <a:ext cx="554691" cy="294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5C42E7B-A33F-DD4A-ACAD-0CF805690C3D}"/>
              </a:ext>
            </a:extLst>
          </p:cNvPr>
          <p:cNvSpPr/>
          <p:nvPr/>
        </p:nvSpPr>
        <p:spPr>
          <a:xfrm>
            <a:off x="5313829" y="3674967"/>
            <a:ext cx="134470" cy="20170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51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6;g127fff6a082_0_12">
            <a:extLst>
              <a:ext uri="{FF2B5EF4-FFF2-40B4-BE49-F238E27FC236}">
                <a16:creationId xmlns:a16="http://schemas.microsoft.com/office/drawing/2014/main" id="{C9723F7C-F18D-47DD-3538-5CC0A79EB1A5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7" name="Google Shape;129;g127fff6a082_0_12">
            <a:extLst>
              <a:ext uri="{FF2B5EF4-FFF2-40B4-BE49-F238E27FC236}">
                <a16:creationId xmlns:a16="http://schemas.microsoft.com/office/drawing/2014/main" id="{09AD40F9-EA7D-A976-F420-C6940EFC3D0B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8" name="Google Shape;127;g127fff6a082_0_12">
            <a:extLst>
              <a:ext uri="{FF2B5EF4-FFF2-40B4-BE49-F238E27FC236}">
                <a16:creationId xmlns:a16="http://schemas.microsoft.com/office/drawing/2014/main" id="{B8529470-358C-E4AD-3864-461ADAFE7B67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Step Sequencing</a:t>
            </a:r>
            <a:endParaRPr lang="en-US" i="1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" name="Google Shape;76;p1">
            <a:extLst>
              <a:ext uri="{FF2B5EF4-FFF2-40B4-BE49-F238E27FC236}">
                <a16:creationId xmlns:a16="http://schemas.microsoft.com/office/drawing/2014/main" id="{08CA7521-6CF3-91B7-EF0A-B1ADED75A5A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BEB6005-A508-1E64-B2A5-AE546D37741D}"/>
              </a:ext>
            </a:extLst>
          </p:cNvPr>
          <p:cNvSpPr txBox="1"/>
          <p:nvPr/>
        </p:nvSpPr>
        <p:spPr>
          <a:xfrm rot="-10800000" flipV="1">
            <a:off x="8342" y="3273362"/>
            <a:ext cx="3051982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i="1" err="1">
                <a:latin typeface="Roboto"/>
              </a:rPr>
              <a:t>Dembow</a:t>
            </a:r>
            <a:r>
              <a:rPr lang="en-US" sz="1600" i="1">
                <a:latin typeface="Roboto"/>
              </a:rPr>
              <a:t>/Reggaeton: 105 bpm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36B7C0-1BCA-C2E6-37B2-CCDF69698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9" y="2170622"/>
            <a:ext cx="9117093" cy="10568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FDE8EC-EB57-A042-CA41-13957BA68CC2}"/>
              </a:ext>
            </a:extLst>
          </p:cNvPr>
          <p:cNvSpPr txBox="1"/>
          <p:nvPr/>
        </p:nvSpPr>
        <p:spPr>
          <a:xfrm>
            <a:off x="4202" y="1683403"/>
            <a:ext cx="345673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Roboto"/>
              </a:rPr>
              <a:t>Remember this beat?  </a:t>
            </a:r>
          </a:p>
        </p:txBody>
      </p:sp>
    </p:spTree>
    <p:extLst>
      <p:ext uri="{BB962C8B-B14F-4D97-AF65-F5344CB8AC3E}">
        <p14:creationId xmlns:p14="http://schemas.microsoft.com/office/powerpoint/2010/main" val="3543380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FD9E0B11-7298-73BF-1A1C-899E9A032519}"/>
              </a:ext>
            </a:extLst>
          </p:cNvPr>
          <p:cNvSpPr txBox="1"/>
          <p:nvPr/>
        </p:nvSpPr>
        <p:spPr>
          <a:xfrm>
            <a:off x="210850" y="3830625"/>
            <a:ext cx="3081485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i="1"/>
              <a:t> </a:t>
            </a:r>
            <a:r>
              <a:rPr lang="en-US" sz="1600" i="1" err="1"/>
              <a:t>Dembow</a:t>
            </a:r>
            <a:r>
              <a:rPr lang="en-US" sz="1600" i="1"/>
              <a:t>/Reggaeton: 105 bpm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15EC7446-BE83-5AFA-F089-B49F4B65F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78" y="2647455"/>
            <a:ext cx="8805630" cy="1018527"/>
          </a:xfrm>
          <a:prstGeom prst="rect">
            <a:avLst/>
          </a:prstGeom>
        </p:spPr>
      </p:pic>
      <p:sp>
        <p:nvSpPr>
          <p:cNvPr id="6" name="Google Shape;126;g127fff6a082_0_12">
            <a:extLst>
              <a:ext uri="{FF2B5EF4-FFF2-40B4-BE49-F238E27FC236}">
                <a16:creationId xmlns:a16="http://schemas.microsoft.com/office/drawing/2014/main" id="{C9723F7C-F18D-47DD-3538-5CC0A79EB1A5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7" name="Google Shape;129;g127fff6a082_0_12">
            <a:extLst>
              <a:ext uri="{FF2B5EF4-FFF2-40B4-BE49-F238E27FC236}">
                <a16:creationId xmlns:a16="http://schemas.microsoft.com/office/drawing/2014/main" id="{09AD40F9-EA7D-A976-F420-C6940EFC3D0B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8" name="Google Shape;127;g127fff6a082_0_12">
            <a:extLst>
              <a:ext uri="{FF2B5EF4-FFF2-40B4-BE49-F238E27FC236}">
                <a16:creationId xmlns:a16="http://schemas.microsoft.com/office/drawing/2014/main" id="{B8529470-358C-E4AD-3864-461ADAFE7B67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Step Sequencing</a:t>
            </a:r>
            <a:endParaRPr lang="en-US" i="1">
              <a:solidFill>
                <a:schemeClr val="bg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9" name="Google Shape;76;p1">
            <a:extLst>
              <a:ext uri="{FF2B5EF4-FFF2-40B4-BE49-F238E27FC236}">
                <a16:creationId xmlns:a16="http://schemas.microsoft.com/office/drawing/2014/main" id="{08CA7521-6CF3-91B7-EF0A-B1ADED75A5A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DFAD10-DB9E-5D1B-FF11-6F903E863A7C}"/>
              </a:ext>
            </a:extLst>
          </p:cNvPr>
          <p:cNvSpPr txBox="1"/>
          <p:nvPr/>
        </p:nvSpPr>
        <p:spPr>
          <a:xfrm>
            <a:off x="1861457" y="2808513"/>
            <a:ext cx="718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0     -      -       -      0     -     -      -      0      -      -      -      0      -     -      -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9B241A-9555-AA88-15E1-C3F767C728A4}"/>
              </a:ext>
            </a:extLst>
          </p:cNvPr>
          <p:cNvSpPr txBox="1"/>
          <p:nvPr/>
        </p:nvSpPr>
        <p:spPr>
          <a:xfrm>
            <a:off x="1858438" y="3234236"/>
            <a:ext cx="7285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-      -      -      0      -      -     0      -      -      -      -      0      -      -     0      -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298DED-4DF3-903D-00D5-44CA818DE823}"/>
              </a:ext>
            </a:extLst>
          </p:cNvPr>
          <p:cNvSpPr txBox="1"/>
          <p:nvPr/>
        </p:nvSpPr>
        <p:spPr>
          <a:xfrm>
            <a:off x="159589" y="1976527"/>
            <a:ext cx="431752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2"/>
                </a:solidFill>
                <a:latin typeface="Roboto"/>
              </a:rPr>
              <a:t>We Can Represent it as 0 and -</a:t>
            </a:r>
            <a:endParaRPr lang="en-US" sz="20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225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6;g127fff6a082_0_12">
            <a:extLst>
              <a:ext uri="{FF2B5EF4-FFF2-40B4-BE49-F238E27FC236}">
                <a16:creationId xmlns:a16="http://schemas.microsoft.com/office/drawing/2014/main" id="{C9723F7C-F18D-47DD-3538-5CC0A79EB1A5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7" name="Google Shape;129;g127fff6a082_0_12">
            <a:extLst>
              <a:ext uri="{FF2B5EF4-FFF2-40B4-BE49-F238E27FC236}">
                <a16:creationId xmlns:a16="http://schemas.microsoft.com/office/drawing/2014/main" id="{09AD40F9-EA7D-A976-F420-C6940EFC3D0B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8" name="Google Shape;127;g127fff6a082_0_12">
            <a:extLst>
              <a:ext uri="{FF2B5EF4-FFF2-40B4-BE49-F238E27FC236}">
                <a16:creationId xmlns:a16="http://schemas.microsoft.com/office/drawing/2014/main" id="{B8529470-358C-E4AD-3864-461ADAFE7B67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Step Sequencing</a:t>
            </a:r>
            <a:endParaRPr lang="en-US" i="1">
              <a:solidFill>
                <a:schemeClr val="bg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522E3A6-D13A-D656-F29E-1491290B415F}"/>
              </a:ext>
            </a:extLst>
          </p:cNvPr>
          <p:cNvSpPr txBox="1"/>
          <p:nvPr/>
        </p:nvSpPr>
        <p:spPr>
          <a:xfrm>
            <a:off x="127971" y="3814177"/>
            <a:ext cx="5603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err="1"/>
              <a:t>kickstring</a:t>
            </a:r>
            <a:r>
              <a:rPr lang="en-US" sz="1800"/>
              <a:t> = “0 - - - 0 - - - 0 - - - 0 - - -”</a:t>
            </a:r>
          </a:p>
          <a:p>
            <a:r>
              <a:rPr lang="en-US" sz="1800" err="1"/>
              <a:t>snarestring</a:t>
            </a:r>
            <a:r>
              <a:rPr lang="en-US" sz="1800"/>
              <a:t> = “- - - 0 - - 0 - - - - 0 - - 0 -”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0714D19-CEF8-74D4-C78B-9CE0A7944430}"/>
              </a:ext>
            </a:extLst>
          </p:cNvPr>
          <p:cNvSpPr txBox="1"/>
          <p:nvPr/>
        </p:nvSpPr>
        <p:spPr>
          <a:xfrm>
            <a:off x="172634" y="3331910"/>
            <a:ext cx="3188363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i="1" err="1"/>
              <a:t>Dembow</a:t>
            </a:r>
            <a:r>
              <a:rPr lang="en-US" sz="1600" i="1"/>
              <a:t>/Reggaeton: 105 bpm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48E05FA-455C-2588-FC31-C2CC1CE37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82" y="2173002"/>
            <a:ext cx="8805630" cy="101852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3A67C9D7-271C-FCAE-C6A8-9FE8749CEACE}"/>
              </a:ext>
            </a:extLst>
          </p:cNvPr>
          <p:cNvSpPr txBox="1"/>
          <p:nvPr/>
        </p:nvSpPr>
        <p:spPr>
          <a:xfrm>
            <a:off x="1732061" y="2323277"/>
            <a:ext cx="718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0     -      -       -      0     -     -      -      0      -      -      -      0      -     -      -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AA13FAB-9167-C53E-668C-EACA8E6BFC36}"/>
              </a:ext>
            </a:extLst>
          </p:cNvPr>
          <p:cNvSpPr txBox="1"/>
          <p:nvPr/>
        </p:nvSpPr>
        <p:spPr>
          <a:xfrm>
            <a:off x="1858438" y="3234236"/>
            <a:ext cx="7246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-      -      -      0      -      -     0      -      -      -      -      0      -      -     0      -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58E196-61DE-4216-97D3-AEF00359605D}"/>
              </a:ext>
            </a:extLst>
          </p:cNvPr>
          <p:cNvSpPr txBox="1"/>
          <p:nvPr/>
        </p:nvSpPr>
        <p:spPr>
          <a:xfrm>
            <a:off x="88485" y="1669706"/>
            <a:ext cx="414566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Roboto"/>
              </a:rPr>
              <a:t>This is called a beat string </a:t>
            </a:r>
          </a:p>
        </p:txBody>
      </p:sp>
    </p:spTree>
    <p:extLst>
      <p:ext uri="{BB962C8B-B14F-4D97-AF65-F5344CB8AC3E}">
        <p14:creationId xmlns:p14="http://schemas.microsoft.com/office/powerpoint/2010/main" val="3796581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F8D7D02-B5B4-8845-8B1D-19977EDBE328}"/>
              </a:ext>
            </a:extLst>
          </p:cNvPr>
          <p:cNvSpPr txBox="1"/>
          <p:nvPr/>
        </p:nvSpPr>
        <p:spPr>
          <a:xfrm>
            <a:off x="628650" y="4154849"/>
            <a:ext cx="5603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err="1"/>
              <a:t>kickstring</a:t>
            </a:r>
            <a:r>
              <a:rPr lang="en-US" sz="1800"/>
              <a:t> = </a:t>
            </a:r>
          </a:p>
          <a:p>
            <a:r>
              <a:rPr lang="en-US" sz="1800" err="1"/>
              <a:t>snarestring</a:t>
            </a:r>
            <a:r>
              <a:rPr lang="en-US" sz="1800"/>
              <a:t> = </a:t>
            </a:r>
          </a:p>
          <a:p>
            <a:r>
              <a:rPr lang="en-US" sz="1800" err="1"/>
              <a:t>clapstring</a:t>
            </a:r>
            <a:r>
              <a:rPr lang="en-US" sz="1800"/>
              <a:t> = </a:t>
            </a:r>
          </a:p>
        </p:txBody>
      </p:sp>
      <p:sp>
        <p:nvSpPr>
          <p:cNvPr id="6" name="Google Shape;126;g127fff6a082_0_12">
            <a:extLst>
              <a:ext uri="{FF2B5EF4-FFF2-40B4-BE49-F238E27FC236}">
                <a16:creationId xmlns:a16="http://schemas.microsoft.com/office/drawing/2014/main" id="{0C4BBB9C-E0CF-8F66-302C-F5B26E8F5A0A}"/>
              </a:ext>
            </a:extLst>
          </p:cNvPr>
          <p:cNvSpPr/>
          <p:nvPr/>
        </p:nvSpPr>
        <p:spPr>
          <a:xfrm>
            <a:off x="1130325" y="324075"/>
            <a:ext cx="6883500" cy="1101954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7" name="Google Shape;129;g127fff6a082_0_12">
            <a:extLst>
              <a:ext uri="{FF2B5EF4-FFF2-40B4-BE49-F238E27FC236}">
                <a16:creationId xmlns:a16="http://schemas.microsoft.com/office/drawing/2014/main" id="{AA14EAC5-B5C3-E35A-3ED7-CBB0C210E271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2</a:t>
            </a: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 lang="en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2B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8" name="Google Shape;127;g127fff6a082_0_12">
            <a:extLst>
              <a:ext uri="{FF2B5EF4-FFF2-40B4-BE49-F238E27FC236}">
                <a16:creationId xmlns:a16="http://schemas.microsoft.com/office/drawing/2014/main" id="{400A7300-7E0F-C824-8AE2-24FCC259FC3E}"/>
              </a:ext>
            </a:extLst>
          </p:cNvPr>
          <p:cNvSpPr txBox="1">
            <a:spLocks/>
          </p:cNvSpPr>
          <p:nvPr/>
        </p:nvSpPr>
        <p:spPr>
          <a:xfrm>
            <a:off x="1347500" y="366374"/>
            <a:ext cx="6448800" cy="93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Can you convert the Single Ladies grid to beat strings?</a:t>
            </a:r>
          </a:p>
        </p:txBody>
      </p:sp>
      <p:pic>
        <p:nvPicPr>
          <p:cNvPr id="9" name="Google Shape;76;p1">
            <a:extLst>
              <a:ext uri="{FF2B5EF4-FFF2-40B4-BE49-F238E27FC236}">
                <a16:creationId xmlns:a16="http://schemas.microsoft.com/office/drawing/2014/main" id="{225247B7-C9B4-23E7-AB9D-78D2866E2A8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Content Placeholder 1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DE0BAB8-AA0F-4AE1-BBE0-1F6D875B0D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3691" y="2331725"/>
            <a:ext cx="8521700" cy="1801116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A443EE9-BDA7-291E-D5BA-BBCAEDC5292A}"/>
              </a:ext>
            </a:extLst>
          </p:cNvPr>
          <p:cNvSpPr txBox="1"/>
          <p:nvPr/>
        </p:nvSpPr>
        <p:spPr>
          <a:xfrm>
            <a:off x="866900" y="3738253"/>
            <a:ext cx="665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(Clap)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7DB718-D73B-87F7-3916-F11C13F7C6D6}"/>
              </a:ext>
            </a:extLst>
          </p:cNvPr>
          <p:cNvSpPr txBox="1"/>
          <p:nvPr/>
        </p:nvSpPr>
        <p:spPr>
          <a:xfrm>
            <a:off x="291107" y="1863646"/>
            <a:ext cx="22815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/>
              <a:t>R&amp;B: 97 bpm </a:t>
            </a:r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0F07FDB-90C0-7042-9AF9-1B18D2AF3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121" y="981375"/>
            <a:ext cx="1625188" cy="14748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295454A-4645-82FD-8505-72263B31E949}"/>
              </a:ext>
            </a:extLst>
          </p:cNvPr>
          <p:cNvSpPr txBox="1"/>
          <p:nvPr/>
        </p:nvSpPr>
        <p:spPr>
          <a:xfrm>
            <a:off x="1807967" y="2743189"/>
            <a:ext cx="7062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-   -   -   -    -   -   -   -    -   -   -   -    -   -   0   -</a:t>
            </a:r>
          </a:p>
        </p:txBody>
      </p:sp>
    </p:spTree>
    <p:extLst>
      <p:ext uri="{BB962C8B-B14F-4D97-AF65-F5344CB8AC3E}">
        <p14:creationId xmlns:p14="http://schemas.microsoft.com/office/powerpoint/2010/main" val="2817740869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8DF65C-1771-4653-879A-CD2CE0E118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93DA78-9E96-4835-BCDD-EA6E76A71176}">
  <ds:schemaRefs>
    <ds:schemaRef ds:uri="0b7df29d-5056-43d3-b4ef-3abde5a3089a"/>
    <ds:schemaRef ds:uri="7d06cd21-3a24-42fa-b369-5e343ae4a771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22E1A79-E38A-4CB1-BC79-98A4983A3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1356</Words>
  <Application>Microsoft Macintosh PowerPoint</Application>
  <PresentationFormat>On-screen Show (16:9)</PresentationFormat>
  <Paragraphs>217</Paragraphs>
  <Slides>33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Raleway</vt:lpstr>
      <vt:lpstr>Calibri</vt:lpstr>
      <vt:lpstr>Oswald</vt:lpstr>
      <vt:lpstr>Roboto Condensed</vt:lpstr>
      <vt:lpstr>Verdana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EarSketch: Genre, Step Sequencer &amp; Variables</vt:lpstr>
      <vt:lpstr>Engage/Explore: Debugging</vt:lpstr>
      <vt:lpstr>Engage/Explore: 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the Dembow beat strings look in EarSketch</vt:lpstr>
      <vt:lpstr>How the Single Ladies beat strings looks in EarSketch</vt:lpstr>
      <vt:lpstr>PowerPoint Presentation</vt:lpstr>
      <vt:lpstr>BUILD YOUR TOOLBOX: COMPUTING </vt:lpstr>
      <vt:lpstr>PowerPoint Presentation</vt:lpstr>
      <vt:lpstr>PowerPoint Presentation</vt:lpstr>
      <vt:lpstr>Single Ladies  beat strings and makeBeat functions</vt:lpstr>
      <vt:lpstr>Dembow/Reggaeton beat strings and makeBeat functions</vt:lpstr>
      <vt:lpstr>Rock  beat strings and makeBeat functions</vt:lpstr>
      <vt:lpstr>PowerPoint Presentation</vt:lpstr>
      <vt:lpstr>Explain: Export the rhythm from EarSketch to  put into Soundtrap</vt:lpstr>
      <vt:lpstr>PowerPoint Presentation</vt:lpstr>
      <vt:lpstr>PowerPoint Presentation</vt:lpstr>
      <vt:lpstr>PowerPoint Presentation</vt:lpstr>
      <vt:lpstr>PowerPoint Presentation</vt:lpstr>
      <vt:lpstr>Explain: Importing WAV File to Soundtrap</vt:lpstr>
      <vt:lpstr>PowerPoint Presentation</vt:lpstr>
      <vt:lpstr>PowerPoint Presentation</vt:lpstr>
      <vt:lpstr>PowerPoint Presentation</vt:lpstr>
      <vt:lpstr>PowerPoint Presentation</vt:lpstr>
      <vt:lpstr>Explain: Import the 2nd WAV File to Soundtrap</vt:lpstr>
      <vt:lpstr>Elaborate: Make sure you save the 2 imported rhythms in the same Soundtrap project</vt:lpstr>
      <vt:lpstr>Evaluate: Match the Step Sequencer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30</cp:revision>
  <dcterms:modified xsi:type="dcterms:W3CDTF">2025-01-30T04:52:05Z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